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6" r:id="rId2"/>
    <p:sldId id="266" r:id="rId3"/>
    <p:sldId id="309" r:id="rId4"/>
    <p:sldId id="310" r:id="rId5"/>
    <p:sldId id="308" r:id="rId6"/>
    <p:sldId id="312" r:id="rId7"/>
    <p:sldId id="307" r:id="rId8"/>
    <p:sldId id="268" r:id="rId9"/>
    <p:sldId id="269" r:id="rId10"/>
    <p:sldId id="311" r:id="rId11"/>
    <p:sldId id="273" r:id="rId12"/>
    <p:sldId id="314" r:id="rId13"/>
    <p:sldId id="315" r:id="rId14"/>
    <p:sldId id="270" r:id="rId15"/>
    <p:sldId id="313" r:id="rId16"/>
    <p:sldId id="271" r:id="rId17"/>
    <p:sldId id="272" r:id="rId18"/>
    <p:sldId id="278" r:id="rId19"/>
    <p:sldId id="317" r:id="rId20"/>
    <p:sldId id="279" r:id="rId21"/>
    <p:sldId id="316" r:id="rId22"/>
    <p:sldId id="281" r:id="rId23"/>
    <p:sldId id="280" r:id="rId24"/>
    <p:sldId id="282" r:id="rId25"/>
    <p:sldId id="283" r:id="rId26"/>
    <p:sldId id="284" r:id="rId27"/>
    <p:sldId id="318" r:id="rId28"/>
    <p:sldId id="319" r:id="rId29"/>
    <p:sldId id="320" r:id="rId30"/>
    <p:sldId id="321" r:id="rId31"/>
    <p:sldId id="285" r:id="rId32"/>
    <p:sldId id="327" r:id="rId33"/>
    <p:sldId id="301" r:id="rId34"/>
    <p:sldId id="299" r:id="rId35"/>
    <p:sldId id="297" r:id="rId36"/>
    <p:sldId id="298" r:id="rId37"/>
    <p:sldId id="287" r:id="rId38"/>
    <p:sldId id="328" r:id="rId39"/>
    <p:sldId id="329" r:id="rId40"/>
    <p:sldId id="288" r:id="rId41"/>
    <p:sldId id="289" r:id="rId42"/>
    <p:sldId id="290" r:id="rId43"/>
    <p:sldId id="291" r:id="rId44"/>
    <p:sldId id="274" r:id="rId45"/>
    <p:sldId id="322" r:id="rId46"/>
    <p:sldId id="326" r:id="rId47"/>
    <p:sldId id="302" r:id="rId48"/>
    <p:sldId id="303" r:id="rId49"/>
    <p:sldId id="305" r:id="rId50"/>
    <p:sldId id="325" r:id="rId51"/>
    <p:sldId id="306" r:id="rId52"/>
    <p:sldId id="267" r:id="rId53"/>
    <p:sldId id="323" r:id="rId54"/>
    <p:sldId id="324"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7" d="100"/>
          <a:sy n="77" d="100"/>
        </p:scale>
        <p:origin x="-804" y="-3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5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A5107D-E4BA-4F9F-8F4E-E4E3320EEA25}" type="datetimeFigureOut">
              <a:rPr lang="en-US" smtClean="0"/>
              <a:t>10/16/2012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D9EA7-0C8E-4667-828E-794490927CD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C7C328C-1A67-4E3B-9E1C-5A0D4337A264}" type="slidenum">
              <a:rPr lang="en-US" smtClean="0"/>
              <a:pPr/>
              <a:t>8</a:t>
            </a:fld>
            <a:endParaRPr lang="en-US" smtClean="0"/>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A1FF5934-E3F1-4AD0-9E98-FE7170F64D67}" type="slidenum">
              <a:rPr lang="en-US" smtClean="0"/>
              <a:pPr/>
              <a:t>33</a:t>
            </a:fld>
            <a:endParaRPr lang="en-US" smtClean="0"/>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1EFA5B91-B705-4DB0-BCD0-B550B383224A}" type="slidenum">
              <a:rPr lang="en-US" smtClean="0"/>
              <a:pPr/>
              <a:t>34</a:t>
            </a:fld>
            <a:endParaRPr lang="en-US" smtClean="0"/>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1148D04B-FD28-48C8-B3B3-F69E41B49FA6}" type="slidenum">
              <a:rPr lang="en-US" smtClean="0"/>
              <a:pPr/>
              <a:t>43</a:t>
            </a:fld>
            <a:endParaRPr lang="en-US" smtClean="0"/>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8CB7D718-5F68-47EA-9ABC-8D9396CE772A}" type="slidenum">
              <a:rPr lang="en-US" smtClean="0"/>
              <a:pPr/>
              <a:t>14</a:t>
            </a:fld>
            <a:endParaRPr lang="en-US" smtClean="0"/>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8CB7D718-5F68-47EA-9ABC-8D9396CE772A}" type="slidenum">
              <a:rPr lang="en-US" smtClean="0"/>
              <a:pPr/>
              <a:t>15</a:t>
            </a:fld>
            <a:endParaRPr lang="en-US" smtClean="0"/>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494F672-FD08-44C2-BEBC-EF7C5BD52438}" type="slidenum">
              <a:rPr lang="en-US" smtClean="0"/>
              <a:pPr/>
              <a:t>16</a:t>
            </a:fld>
            <a:endParaRPr lang="en-US" smtClean="0"/>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26FBBB8-3504-4EAA-A32C-610F52AD8693}" type="slidenum">
              <a:rPr lang="en-US" smtClean="0"/>
              <a:pPr/>
              <a:t>18</a:t>
            </a:fld>
            <a:endParaRPr lang="en-US"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26FBBB8-3504-4EAA-A32C-610F52AD8693}" type="slidenum">
              <a:rPr lang="en-US" smtClean="0"/>
              <a:pPr/>
              <a:t>19</a:t>
            </a:fld>
            <a:endParaRPr lang="en-US"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FC8A9E52-A689-479E-844D-7EEE22573823}" type="slidenum">
              <a:rPr lang="en-US" smtClean="0"/>
              <a:pPr/>
              <a:t>23</a:t>
            </a:fld>
            <a:endParaRPr lang="en-US" smtClean="0"/>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5187B5A-0429-4FFD-A357-1B8EB8CF9977}" type="slidenum">
              <a:rPr lang="en-US" smtClean="0"/>
              <a:pPr/>
              <a:t>24</a:t>
            </a:fld>
            <a:endParaRPr lang="en-US" smtClean="0"/>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B2335904-FFAF-4A8C-8CB0-1F139A779E98}" type="slidenum">
              <a:rPr lang="en-US" smtClean="0"/>
              <a:pPr/>
              <a:t>31</a:t>
            </a:fld>
            <a:endParaRPr lang="en-US" smtClean="0"/>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247E8ACD-F9DD-491E-BDE8-67EC8570836F}" type="datetimeFigureOut">
              <a:rPr lang="en-US" smtClean="0"/>
              <a:t>10/16/2012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6A51F97E-1F23-42FD-A7C2-16779777D31B}"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7E8ACD-F9DD-491E-BDE8-67EC8570836F}" type="datetimeFigureOut">
              <a:rPr lang="en-US" smtClean="0"/>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7E8ACD-F9DD-491E-BDE8-67EC8570836F}" type="datetimeFigureOut">
              <a:rPr lang="en-US" smtClean="0"/>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7E8ACD-F9DD-491E-BDE8-67EC8570836F}" type="datetimeFigureOut">
              <a:rPr lang="en-US" smtClean="0"/>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47E8ACD-F9DD-491E-BDE8-67EC8570836F}" type="datetimeFigureOut">
              <a:rPr lang="en-US" smtClean="0"/>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6A51F97E-1F23-42FD-A7C2-16779777D31B}"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47E8ACD-F9DD-491E-BDE8-67EC8570836F}" type="datetimeFigureOut">
              <a:rPr lang="en-US" smtClean="0"/>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47E8ACD-F9DD-491E-BDE8-67EC8570836F}" type="datetimeFigureOut">
              <a:rPr lang="en-US" smtClean="0"/>
              <a:t>10/16/2012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47E8ACD-F9DD-491E-BDE8-67EC8570836F}" type="datetimeFigureOut">
              <a:rPr lang="en-US" smtClean="0"/>
              <a:t>10/16/2012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7E8ACD-F9DD-491E-BDE8-67EC8570836F}" type="datetimeFigureOut">
              <a:rPr lang="en-US" smtClean="0"/>
              <a:t>10/16/2012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47E8ACD-F9DD-491E-BDE8-67EC8570836F}" type="datetimeFigureOut">
              <a:rPr lang="en-US" smtClean="0"/>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47E8ACD-F9DD-491E-BDE8-67EC8570836F}" type="datetimeFigureOut">
              <a:rPr lang="en-US" smtClean="0"/>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51F97E-1F23-42FD-A7C2-16779777D31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47E8ACD-F9DD-491E-BDE8-67EC8570836F}" type="datetimeFigureOut">
              <a:rPr lang="en-US" smtClean="0"/>
              <a:t>10/16/2012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A51F97E-1F23-42FD-A7C2-16779777D31B}"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upload.wikimedia.org/wikipedia/commons/2/2d/Pendentive_and_Dome.png"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upload.wikimedia.org/wikipedia/commons/9/9d/Meteora_Agios_Nikolaos_Anapafsas_IMG_7817.jp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instructional1.calstatela.edu/bevans/Art101/Art101B-2-MiddleByzantine/WebPage-Thumb.00002.html" TargetMode="Externa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instructional1.calstatela.edu/bevans/Art101/Art101B-2-MiddleByzantine/index.html"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hyperlink" Target="http://instructional1.calstatela.edu/bevans/Art101/Art101B-2-MiddleByzantine/index.html"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instructional1.calstatela.edu/bevans/Art101/Art101B-2-MiddleByzantine/WebPage-Thumb.00002.html" TargetMode="Externa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upload.wikimedia.org/wikipedia/commons/4/49/RedSquare_SaintBasile_%28pixinn.net%29.jpg" TargetMode="Externa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hyperlink" Target="http://upload.wikimedia.org/wikipedia/commons/a/ac/Trinity_Cathedral_Moscow_-_first_floor_plan.jpg" TargetMode="External"/><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upload.wikimedia.org/wikipedia/commons/d/da/Saint_Basil_inside_hdr_mantiuk.jpg" TargetMode="Externa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instructional1.calstatela.edu/bevans/Art101/Art101B-2-MiddleByzantine/WebPage-Thumb.00002.html" TargetMode="Externa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upload.wikimedia.org/wikipedia/commons/8/8e/Diptych_Barberini_Louvre_OA9063_whole.jpg"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upload.wikimedia.org/wikipedia/commons/a/a9/Diptych_Barberini_Louvre_OA3850.JP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accent1">
                    <a:lumMod val="25000"/>
                  </a:schemeClr>
                </a:solidFill>
              </a:rPr>
              <a:t>Byzantine Art Lecture</a:t>
            </a:r>
            <a:endParaRPr lang="en-US" dirty="0">
              <a:solidFill>
                <a:schemeClr val="accent1">
                  <a:lumMod val="25000"/>
                </a:schemeClr>
              </a:solidFill>
            </a:endParaRPr>
          </a:p>
        </p:txBody>
      </p:sp>
      <p:sp>
        <p:nvSpPr>
          <p:cNvPr id="3" name="Subtitle 2"/>
          <p:cNvSpPr>
            <a:spLocks noGrp="1"/>
          </p:cNvSpPr>
          <p:nvPr>
            <p:ph type="subTitle" idx="1"/>
          </p:nvPr>
        </p:nvSpPr>
        <p:spPr/>
        <p:txBody>
          <a:bodyPr/>
          <a:lstStyle/>
          <a:p>
            <a:endParaRPr lang="en-US"/>
          </a:p>
        </p:txBody>
      </p:sp>
      <p:pic>
        <p:nvPicPr>
          <p:cNvPr id="80898" name="Picture 2" descr="File:CoA of the Byzantine Empire.svg"/>
          <p:cNvPicPr>
            <a:picLocks noChangeAspect="1" noChangeArrowheads="1"/>
          </p:cNvPicPr>
          <p:nvPr/>
        </p:nvPicPr>
        <p:blipFill>
          <a:blip r:embed="rId2" cstate="print"/>
          <a:srcRect/>
          <a:stretch>
            <a:fillRect/>
          </a:stretch>
        </p:blipFill>
        <p:spPr bwMode="auto">
          <a:xfrm>
            <a:off x="2667000" y="3276600"/>
            <a:ext cx="3714750" cy="31432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solidFill>
                  <a:schemeClr val="accent1">
                    <a:lumMod val="25000"/>
                  </a:schemeClr>
                </a:solidFill>
              </a:rPr>
              <a:t/>
            </a:r>
            <a:br>
              <a:rPr lang="en-US" dirty="0" smtClean="0">
                <a:solidFill>
                  <a:schemeClr val="accent1">
                    <a:lumMod val="25000"/>
                  </a:schemeClr>
                </a:solidFill>
              </a:rPr>
            </a:br>
            <a:r>
              <a:rPr lang="en-US" b="1" dirty="0" smtClean="0">
                <a:solidFill>
                  <a:schemeClr val="accent1">
                    <a:lumMod val="25000"/>
                  </a:schemeClr>
                </a:solidFill>
              </a:rPr>
              <a:t> </a:t>
            </a:r>
            <a:r>
              <a:rPr lang="en-US" b="1" i="1" dirty="0" smtClean="0">
                <a:solidFill>
                  <a:schemeClr val="accent1">
                    <a:lumMod val="25000"/>
                  </a:schemeClr>
                </a:solidFill>
              </a:rPr>
              <a:t>St </a:t>
            </a:r>
            <a:r>
              <a:rPr lang="en-US" b="1" i="1" dirty="0" smtClean="0">
                <a:solidFill>
                  <a:schemeClr val="accent1">
                    <a:lumMod val="25000"/>
                  </a:schemeClr>
                </a:solidFill>
              </a:rPr>
              <a:t>Michael the </a:t>
            </a:r>
            <a:r>
              <a:rPr lang="en-US" b="1" i="1" dirty="0" smtClean="0">
                <a:solidFill>
                  <a:schemeClr val="accent1">
                    <a:lumMod val="25000"/>
                  </a:schemeClr>
                </a:solidFill>
              </a:rPr>
              <a:t>Archangel</a:t>
            </a:r>
            <a:br>
              <a:rPr lang="en-US" b="1" i="1" dirty="0" smtClean="0">
                <a:solidFill>
                  <a:schemeClr val="accent1">
                    <a:lumMod val="25000"/>
                  </a:schemeClr>
                </a:solidFill>
              </a:rPr>
            </a:br>
            <a:r>
              <a:rPr lang="en-US" b="1" dirty="0" smtClean="0">
                <a:solidFill>
                  <a:schemeClr val="accent1">
                    <a:lumMod val="25000"/>
                  </a:schemeClr>
                </a:solidFill>
              </a:rPr>
              <a:t> </a:t>
            </a:r>
            <a:r>
              <a:rPr lang="en-US" b="1" dirty="0" smtClean="0">
                <a:solidFill>
                  <a:schemeClr val="accent1">
                    <a:lumMod val="25000"/>
                  </a:schemeClr>
                </a:solidFill>
              </a:rPr>
              <a:t>Early Byzantine </a:t>
            </a:r>
            <a:r>
              <a:rPr lang="en-US" b="1" i="1" dirty="0" smtClean="0">
                <a:solidFill>
                  <a:schemeClr val="accent1">
                    <a:lumMod val="25000"/>
                  </a:schemeClr>
                </a:solidFill>
              </a:rPr>
              <a:t/>
            </a:r>
            <a:br>
              <a:rPr lang="en-US" b="1" i="1" dirty="0" smtClean="0">
                <a:solidFill>
                  <a:schemeClr val="accent1">
                    <a:lumMod val="25000"/>
                  </a:schemeClr>
                </a:solidFill>
              </a:rPr>
            </a:br>
            <a:r>
              <a:rPr lang="en-US" b="1" dirty="0" smtClean="0">
                <a:solidFill>
                  <a:schemeClr val="accent1">
                    <a:lumMod val="25000"/>
                  </a:schemeClr>
                </a:solidFill>
              </a:rPr>
              <a:t>c</a:t>
            </a:r>
            <a:r>
              <a:rPr lang="en-US" b="1" dirty="0" smtClean="0">
                <a:solidFill>
                  <a:schemeClr val="accent1">
                    <a:lumMod val="25000"/>
                  </a:schemeClr>
                </a:solidFill>
              </a:rPr>
              <a:t>. 500 CE</a:t>
            </a:r>
            <a:endParaRPr lang="en-US" dirty="0">
              <a:solidFill>
                <a:schemeClr val="accent1">
                  <a:lumMod val="25000"/>
                </a:schemeClr>
              </a:solidFill>
            </a:endParaRPr>
          </a:p>
        </p:txBody>
      </p:sp>
      <p:sp>
        <p:nvSpPr>
          <p:cNvPr id="7" name="Text Placeholder 6"/>
          <p:cNvSpPr>
            <a:spLocks noGrp="1"/>
          </p:cNvSpPr>
          <p:nvPr>
            <p:ph type="body" idx="2"/>
          </p:nvPr>
        </p:nvSpPr>
        <p:spPr/>
        <p:style>
          <a:lnRef idx="1">
            <a:schemeClr val="accent1"/>
          </a:lnRef>
          <a:fillRef idx="2">
            <a:schemeClr val="accent1"/>
          </a:fillRef>
          <a:effectRef idx="1">
            <a:schemeClr val="accent1"/>
          </a:effectRef>
          <a:fontRef idx="minor">
            <a:schemeClr val="dk1"/>
          </a:fontRef>
        </p:style>
        <p:txBody>
          <a:bodyPr/>
          <a:lstStyle/>
          <a:p>
            <a:r>
              <a:rPr lang="en-US" dirty="0" smtClean="0">
                <a:solidFill>
                  <a:schemeClr val="accent1">
                    <a:lumMod val="25000"/>
                  </a:schemeClr>
                </a:solidFill>
              </a:rPr>
              <a:t>-One leaf of an ivory </a:t>
            </a:r>
            <a:r>
              <a:rPr lang="en-US" dirty="0" smtClean="0">
                <a:solidFill>
                  <a:srgbClr val="FF0000"/>
                </a:solidFill>
              </a:rPr>
              <a:t>diptych</a:t>
            </a:r>
          </a:p>
          <a:p>
            <a:r>
              <a:rPr lang="en-US" dirty="0" smtClean="0">
                <a:solidFill>
                  <a:schemeClr val="accent1">
                    <a:lumMod val="25000"/>
                  </a:schemeClr>
                </a:solidFill>
              </a:rPr>
              <a:t>-Roman coiffure, classical drapery, facial type </a:t>
            </a:r>
          </a:p>
          <a:p>
            <a:r>
              <a:rPr lang="en-US" dirty="0" smtClean="0">
                <a:solidFill>
                  <a:schemeClr val="accent1">
                    <a:lumMod val="25000"/>
                  </a:schemeClr>
                </a:solidFill>
              </a:rPr>
              <a:t>-Subtle relief folds </a:t>
            </a:r>
          </a:p>
          <a:p>
            <a:r>
              <a:rPr lang="en-US" dirty="0" smtClean="0">
                <a:solidFill>
                  <a:schemeClr val="accent1">
                    <a:lumMod val="25000"/>
                  </a:schemeClr>
                </a:solidFill>
              </a:rPr>
              <a:t>-Delicately detailed Classical architecture </a:t>
            </a:r>
            <a:endParaRPr lang="en-US" dirty="0" smtClean="0">
              <a:solidFill>
                <a:schemeClr val="accent1">
                  <a:lumMod val="25000"/>
                </a:schemeClr>
              </a:solidFill>
            </a:endParaRPr>
          </a:p>
          <a:p>
            <a:r>
              <a:rPr lang="en-US" dirty="0" smtClean="0">
                <a:solidFill>
                  <a:schemeClr val="accent1">
                    <a:lumMod val="25000"/>
                  </a:schemeClr>
                </a:solidFill>
              </a:rPr>
              <a:t>Body articulated beneath drapery</a:t>
            </a:r>
          </a:p>
          <a:p>
            <a:r>
              <a:rPr lang="en-US" dirty="0" smtClean="0">
                <a:solidFill>
                  <a:schemeClr val="accent1">
                    <a:lumMod val="25000"/>
                  </a:schemeClr>
                </a:solidFill>
              </a:rPr>
              <a:t>-Imperial imagery in the orb and the scepter </a:t>
            </a:r>
          </a:p>
          <a:p>
            <a:r>
              <a:rPr lang="en-US" dirty="0" smtClean="0">
                <a:solidFill>
                  <a:schemeClr val="accent1">
                    <a:lumMod val="25000"/>
                  </a:schemeClr>
                </a:solidFill>
              </a:rPr>
              <a:t>-Saint Michael </a:t>
            </a:r>
            <a:r>
              <a:rPr lang="en-US" dirty="0" smtClean="0">
                <a:solidFill>
                  <a:schemeClr val="accent6">
                    <a:lumMod val="75000"/>
                  </a:schemeClr>
                </a:solidFill>
              </a:rPr>
              <a:t>floats</a:t>
            </a:r>
            <a:r>
              <a:rPr lang="en-US" dirty="0" smtClean="0">
                <a:solidFill>
                  <a:schemeClr val="accent1">
                    <a:lumMod val="25000"/>
                  </a:schemeClr>
                </a:solidFill>
              </a:rPr>
              <a:t> </a:t>
            </a:r>
            <a:r>
              <a:rPr lang="en-US" dirty="0" smtClean="0">
                <a:solidFill>
                  <a:schemeClr val="accent1">
                    <a:lumMod val="25000"/>
                  </a:schemeClr>
                </a:solidFill>
              </a:rPr>
              <a:t>in front of arch, with wings before the columns </a:t>
            </a:r>
          </a:p>
          <a:p>
            <a:r>
              <a:rPr lang="en-US" dirty="0" smtClean="0">
                <a:solidFill>
                  <a:schemeClr val="accent1">
                    <a:lumMod val="25000"/>
                  </a:schemeClr>
                </a:solidFill>
              </a:rPr>
              <a:t>-Spatial ambiguity; feet placed on steps behind the columns</a:t>
            </a:r>
          </a:p>
          <a:p>
            <a:r>
              <a:rPr lang="en-US" dirty="0" smtClean="0">
                <a:solidFill>
                  <a:schemeClr val="accent1">
                    <a:lumMod val="25000"/>
                  </a:schemeClr>
                </a:solidFill>
              </a:rPr>
              <a:t>-</a:t>
            </a:r>
            <a:endParaRPr lang="en-US" dirty="0">
              <a:solidFill>
                <a:schemeClr val="accent1">
                  <a:lumMod val="25000"/>
                </a:schemeClr>
              </a:solidFill>
            </a:endParaRPr>
          </a:p>
        </p:txBody>
      </p:sp>
      <p:sp>
        <p:nvSpPr>
          <p:cNvPr id="6" name="Content Placeholder 5"/>
          <p:cNvSpPr>
            <a:spLocks noGrp="1"/>
          </p:cNvSpPr>
          <p:nvPr>
            <p:ph sz="half" idx="1"/>
          </p:nvPr>
        </p:nvSpPr>
        <p:spPr/>
        <p:txBody>
          <a:bodyPr/>
          <a:lstStyle/>
          <a:p>
            <a:endParaRPr lang="en-US"/>
          </a:p>
        </p:txBody>
      </p:sp>
      <p:pic>
        <p:nvPicPr>
          <p:cNvPr id="4" name="Picture 2" descr="http://25.media.tumblr.com/tumblr_m9bta0B2jx1r0pas8o1_1280.jpg"/>
          <p:cNvPicPr>
            <a:picLocks noChangeAspect="1" noChangeArrowheads="1"/>
          </p:cNvPicPr>
          <p:nvPr/>
        </p:nvPicPr>
        <p:blipFill>
          <a:blip r:embed="rId2" cstate="print"/>
          <a:srcRect/>
          <a:stretch>
            <a:fillRect/>
          </a:stretch>
        </p:blipFill>
        <p:spPr bwMode="auto">
          <a:xfrm>
            <a:off x="5029200" y="274637"/>
            <a:ext cx="3786262" cy="65833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linds(horizontal)">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blinds(horizontal)">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blinds(horizontal)">
                                      <p:cBhvr>
                                        <p:cTn id="4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n-US" smtClean="0"/>
          </a:p>
        </p:txBody>
      </p:sp>
      <p:sp>
        <p:nvSpPr>
          <p:cNvPr id="12291" name="Rectangle 3"/>
          <p:cNvSpPr>
            <a:spLocks noGrp="1" noChangeArrowheads="1"/>
          </p:cNvSpPr>
          <p:nvPr>
            <p:ph type="body" idx="1"/>
          </p:nvPr>
        </p:nvSpPr>
        <p:spPr/>
        <p:txBody>
          <a:bodyPr/>
          <a:lstStyle/>
          <a:p>
            <a:pPr eaLnBrk="1" hangingPunct="1"/>
            <a:endParaRPr lang="en-US" smtClean="0"/>
          </a:p>
        </p:txBody>
      </p:sp>
      <p:pic>
        <p:nvPicPr>
          <p:cNvPr id="12293" name="Picture 9" descr="NikeSandal"/>
          <p:cNvPicPr>
            <a:picLocks noChangeAspect="1" noChangeArrowheads="1"/>
          </p:cNvPicPr>
          <p:nvPr/>
        </p:nvPicPr>
        <p:blipFill>
          <a:blip r:embed="rId2" cstate="print"/>
          <a:srcRect/>
          <a:stretch>
            <a:fillRect/>
          </a:stretch>
        </p:blipFill>
        <p:spPr bwMode="auto">
          <a:xfrm>
            <a:off x="4267200" y="0"/>
            <a:ext cx="4762500" cy="6858000"/>
          </a:xfrm>
          <a:prstGeom prst="rect">
            <a:avLst/>
          </a:prstGeom>
          <a:noFill/>
          <a:ln w="9525">
            <a:noFill/>
            <a:miter lim="800000"/>
            <a:headEnd/>
            <a:tailEnd/>
          </a:ln>
        </p:spPr>
      </p:pic>
      <p:pic>
        <p:nvPicPr>
          <p:cNvPr id="47106" name="Picture 2" descr="http://25.media.tumblr.com/tumblr_m9bta0B2jx1r0pas8o1_1280.jpg"/>
          <p:cNvPicPr>
            <a:picLocks noChangeAspect="1" noChangeArrowheads="1"/>
          </p:cNvPicPr>
          <p:nvPr/>
        </p:nvPicPr>
        <p:blipFill>
          <a:blip r:embed="rId3" cstate="print"/>
          <a:srcRect/>
          <a:stretch>
            <a:fillRect/>
          </a:stretch>
        </p:blipFill>
        <p:spPr bwMode="auto">
          <a:xfrm>
            <a:off x="381000" y="274637"/>
            <a:ext cx="3786262" cy="658336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i="1" dirty="0" smtClean="0">
                <a:solidFill>
                  <a:schemeClr val="accent1">
                    <a:lumMod val="10000"/>
                  </a:schemeClr>
                </a:solidFill>
              </a:rPr>
              <a:t>San Vitale </a:t>
            </a:r>
            <a:r>
              <a:rPr lang="en-US" dirty="0" smtClean="0">
                <a:solidFill>
                  <a:schemeClr val="accent1">
                    <a:lumMod val="10000"/>
                  </a:schemeClr>
                </a:solidFill>
              </a:rPr>
              <a:t/>
            </a:r>
            <a:br>
              <a:rPr lang="en-US" dirty="0" smtClean="0">
                <a:solidFill>
                  <a:schemeClr val="accent1">
                    <a:lumMod val="10000"/>
                  </a:schemeClr>
                </a:solidFill>
              </a:rPr>
            </a:br>
            <a:r>
              <a:rPr lang="en-US" dirty="0" smtClean="0">
                <a:solidFill>
                  <a:schemeClr val="accent1">
                    <a:lumMod val="10000"/>
                  </a:schemeClr>
                </a:solidFill>
              </a:rPr>
              <a:t>Early Byzantine</a:t>
            </a:r>
            <a:br>
              <a:rPr lang="en-US" dirty="0" smtClean="0">
                <a:solidFill>
                  <a:schemeClr val="accent1">
                    <a:lumMod val="10000"/>
                  </a:schemeClr>
                </a:solidFill>
              </a:rPr>
            </a:br>
            <a:r>
              <a:rPr lang="en-US" dirty="0" smtClean="0">
                <a:solidFill>
                  <a:schemeClr val="accent1">
                    <a:lumMod val="10000"/>
                  </a:schemeClr>
                </a:solidFill>
              </a:rPr>
              <a:t>Ravenna, Italy</a:t>
            </a:r>
            <a:br>
              <a:rPr lang="en-US" dirty="0" smtClean="0">
                <a:solidFill>
                  <a:schemeClr val="accent1">
                    <a:lumMod val="10000"/>
                  </a:schemeClr>
                </a:solidFill>
              </a:rPr>
            </a:br>
            <a:r>
              <a:rPr lang="en-US" dirty="0" smtClean="0">
                <a:solidFill>
                  <a:schemeClr val="accent1">
                    <a:lumMod val="10000"/>
                  </a:schemeClr>
                </a:solidFill>
              </a:rPr>
              <a:t>526-547</a:t>
            </a:r>
            <a:endParaRPr lang="en-US" dirty="0">
              <a:solidFill>
                <a:schemeClr val="accent1">
                  <a:lumMod val="10000"/>
                </a:schemeClr>
              </a:solidFill>
            </a:endParaRPr>
          </a:p>
        </p:txBody>
      </p:sp>
      <p:sp>
        <p:nvSpPr>
          <p:cNvPr id="7" name="Text Placeholder 6"/>
          <p:cNvSpPr>
            <a:spLocks noGrp="1"/>
          </p:cNvSpPr>
          <p:nvPr>
            <p:ph type="body" idx="2"/>
          </p:nvPr>
        </p:nvSpPr>
        <p:spPr/>
        <p:txBody>
          <a:bodyPr/>
          <a:lstStyle/>
          <a:p>
            <a:r>
              <a:rPr lang="en-US" dirty="0" smtClean="0">
                <a:solidFill>
                  <a:schemeClr val="accent1">
                    <a:lumMod val="10000"/>
                  </a:schemeClr>
                </a:solidFill>
              </a:rPr>
              <a:t>- Eastern designed central-plan church, but it is found in the West</a:t>
            </a:r>
          </a:p>
          <a:p>
            <a:r>
              <a:rPr lang="en-US" dirty="0" smtClean="0">
                <a:solidFill>
                  <a:schemeClr val="accent1">
                    <a:lumMod val="10000"/>
                  </a:schemeClr>
                </a:solidFill>
              </a:rPr>
              <a:t>- Shows the unification of the empire</a:t>
            </a:r>
          </a:p>
          <a:p>
            <a:r>
              <a:rPr lang="en-US" dirty="0" smtClean="0">
                <a:solidFill>
                  <a:schemeClr val="accent1">
                    <a:lumMod val="10000"/>
                  </a:schemeClr>
                </a:solidFill>
              </a:rPr>
              <a:t>- Octagon-shaped</a:t>
            </a:r>
          </a:p>
          <a:p>
            <a:r>
              <a:rPr lang="en-US" dirty="0" smtClean="0">
                <a:solidFill>
                  <a:schemeClr val="accent1">
                    <a:lumMod val="10000"/>
                  </a:schemeClr>
                </a:solidFill>
              </a:rPr>
              <a:t>- The choir and the apse are covered in beautifully gold-inlaid mosaics.</a:t>
            </a:r>
          </a:p>
          <a:p>
            <a:r>
              <a:rPr lang="en-US" dirty="0" smtClean="0">
                <a:solidFill>
                  <a:srgbClr val="FF0000"/>
                </a:solidFill>
              </a:rPr>
              <a:t>Apse</a:t>
            </a:r>
          </a:p>
          <a:p>
            <a:endParaRPr lang="en-US" dirty="0" smtClean="0">
              <a:solidFill>
                <a:srgbClr val="FF0000"/>
              </a:solidFill>
            </a:endParaRPr>
          </a:p>
          <a:p>
            <a:r>
              <a:rPr lang="en-US" dirty="0" smtClean="0">
                <a:solidFill>
                  <a:srgbClr val="FF0000"/>
                </a:solidFill>
              </a:rPr>
              <a:t>Apse= the domed end of a church, by the altar.  Always on the east side of the building.</a:t>
            </a:r>
            <a:endParaRPr lang="en-US" dirty="0">
              <a:solidFill>
                <a:srgbClr val="FF0000"/>
              </a:solidFill>
            </a:endParaRPr>
          </a:p>
        </p:txBody>
      </p:sp>
      <p:sp>
        <p:nvSpPr>
          <p:cNvPr id="6" name="Content Placeholder 5"/>
          <p:cNvSpPr>
            <a:spLocks noGrp="1"/>
          </p:cNvSpPr>
          <p:nvPr>
            <p:ph sz="half" idx="1"/>
          </p:nvPr>
        </p:nvSpPr>
        <p:spPr/>
        <p:txBody>
          <a:bodyPr/>
          <a:lstStyle/>
          <a:p>
            <a:endParaRPr lang="en-US"/>
          </a:p>
        </p:txBody>
      </p:sp>
      <p:pic>
        <p:nvPicPr>
          <p:cNvPr id="83970" name="Picture 2" descr="File:Basilica of San Vitale, Ravenna, Italy.jpg"/>
          <p:cNvPicPr>
            <a:picLocks noChangeAspect="1" noChangeArrowheads="1"/>
          </p:cNvPicPr>
          <p:nvPr/>
        </p:nvPicPr>
        <p:blipFill>
          <a:blip r:embed="rId2" cstate="print"/>
          <a:srcRect/>
          <a:stretch>
            <a:fillRect/>
          </a:stretch>
        </p:blipFill>
        <p:spPr bwMode="auto">
          <a:xfrm>
            <a:off x="3505200" y="228600"/>
            <a:ext cx="5384800" cy="4038600"/>
          </a:xfrm>
          <a:prstGeom prst="rect">
            <a:avLst/>
          </a:prstGeom>
          <a:noFill/>
        </p:spPr>
      </p:pic>
      <p:pic>
        <p:nvPicPr>
          <p:cNvPr id="83972" name="Picture 4" descr="File:Byggnadskonsten, San Vitale i Ravenna, Nordisk familjebok.png"/>
          <p:cNvPicPr>
            <a:picLocks noChangeAspect="1" noChangeArrowheads="1"/>
          </p:cNvPicPr>
          <p:nvPr/>
        </p:nvPicPr>
        <p:blipFill>
          <a:blip r:embed="rId3" cstate="print"/>
          <a:srcRect/>
          <a:stretch>
            <a:fillRect/>
          </a:stretch>
        </p:blipFill>
        <p:spPr bwMode="auto">
          <a:xfrm>
            <a:off x="3733800" y="762000"/>
            <a:ext cx="4962525" cy="5715000"/>
          </a:xfrm>
          <a:prstGeom prst="rect">
            <a:avLst/>
          </a:prstGeom>
          <a:noFill/>
        </p:spPr>
      </p:pic>
      <p:cxnSp>
        <p:nvCxnSpPr>
          <p:cNvPr id="10" name="Straight Arrow Connector 9"/>
          <p:cNvCxnSpPr/>
          <p:nvPr/>
        </p:nvCxnSpPr>
        <p:spPr>
          <a:xfrm flipV="1">
            <a:off x="1143000" y="1447800"/>
            <a:ext cx="4876800" cy="21336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12" name="Picture 2" descr="12-06"/>
          <p:cNvPicPr>
            <a:picLocks noChangeAspect="1" noChangeArrowheads="1"/>
          </p:cNvPicPr>
          <p:nvPr/>
        </p:nvPicPr>
        <p:blipFill>
          <a:blip r:embed="rId4" cstate="print"/>
          <a:srcRect/>
          <a:stretch>
            <a:fillRect/>
          </a:stretch>
        </p:blipFill>
        <p:spPr bwMode="auto">
          <a:xfrm>
            <a:off x="3111889" y="228600"/>
            <a:ext cx="5597197" cy="6172200"/>
          </a:xfrm>
          <a:prstGeom prst="rect">
            <a:avLst/>
          </a:prstGeom>
          <a:noFill/>
          <a:ln w="9525">
            <a:noFill/>
            <a:miter lim="800000"/>
            <a:headEnd/>
            <a:tailEnd/>
          </a:ln>
        </p:spPr>
      </p:pic>
      <p:cxnSp>
        <p:nvCxnSpPr>
          <p:cNvPr id="15" name="Straight Arrow Connector 14"/>
          <p:cNvCxnSpPr/>
          <p:nvPr/>
        </p:nvCxnSpPr>
        <p:spPr>
          <a:xfrm>
            <a:off x="914400" y="3581400"/>
            <a:ext cx="5257800" cy="19050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3972"/>
                                        </p:tgtEl>
                                        <p:attrNameLst>
                                          <p:attrName>style.visibility</p:attrName>
                                        </p:attrNameLst>
                                      </p:cBhvr>
                                      <p:to>
                                        <p:strVal val="visible"/>
                                      </p:to>
                                    </p:set>
                                    <p:animEffect transition="in" filter="blinds(horizontal)">
                                      <p:cBhvr>
                                        <p:cTn id="22" dur="500"/>
                                        <p:tgtEl>
                                          <p:spTgt spid="839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blinds(horizontal)">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blinds(horizontal)">
                                      <p:cBhvr>
                                        <p:cTn id="32" dur="500"/>
                                        <p:tgtEl>
                                          <p:spTgt spid="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xit" presetSubtype="16" fill="hold" nodeType="clickEffect">
                                  <p:stCondLst>
                                    <p:cond delay="0"/>
                                  </p:stCondLst>
                                  <p:childTnLst>
                                    <p:animEffect transition="out" filter="box(in)">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ox(i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10000"/>
                  </a:schemeClr>
                </a:solidFill>
              </a:rPr>
              <a:t>Apse of San Vitale</a:t>
            </a:r>
            <a:r>
              <a:rPr lang="en-US" dirty="0" smtClean="0"/>
              <a:t/>
            </a:r>
            <a:br>
              <a:rPr lang="en-US" dirty="0" smtClean="0"/>
            </a:br>
            <a:endParaRPr lang="en-US" dirty="0"/>
          </a:p>
        </p:txBody>
      </p:sp>
      <p:sp>
        <p:nvSpPr>
          <p:cNvPr id="3" name="Text Placeholder 2"/>
          <p:cNvSpPr>
            <a:spLocks noGrp="1"/>
          </p:cNvSpPr>
          <p:nvPr>
            <p:ph type="body" idx="2"/>
          </p:nvPr>
        </p:nvSpPr>
        <p:spPr/>
        <p:txBody>
          <a:bodyPr/>
          <a:lstStyle/>
          <a:p>
            <a:r>
              <a:rPr lang="en-US" dirty="0" smtClean="0">
                <a:solidFill>
                  <a:schemeClr val="accent1">
                    <a:lumMod val="10000"/>
                  </a:schemeClr>
                </a:solidFill>
              </a:rPr>
              <a:t>Youthful Jesus</a:t>
            </a:r>
          </a:p>
          <a:p>
            <a:endParaRPr lang="en-US" dirty="0" smtClean="0">
              <a:solidFill>
                <a:schemeClr val="accent1">
                  <a:lumMod val="10000"/>
                </a:schemeClr>
              </a:solidFill>
            </a:endParaRPr>
          </a:p>
          <a:p>
            <a:r>
              <a:rPr lang="en-US" dirty="0" smtClean="0">
                <a:solidFill>
                  <a:schemeClr val="accent1">
                    <a:lumMod val="10000"/>
                  </a:schemeClr>
                </a:solidFill>
              </a:rPr>
              <a:t>Justinian and Theodora Mosaics</a:t>
            </a:r>
            <a:endParaRPr lang="en-US" dirty="0">
              <a:solidFill>
                <a:schemeClr val="accent1">
                  <a:lumMod val="10000"/>
                </a:schemeClr>
              </a:solidFill>
            </a:endParaRPr>
          </a:p>
        </p:txBody>
      </p:sp>
      <p:sp>
        <p:nvSpPr>
          <p:cNvPr id="4" name="Content Placeholder 3"/>
          <p:cNvSpPr>
            <a:spLocks noGrp="1"/>
          </p:cNvSpPr>
          <p:nvPr>
            <p:ph sz="half" idx="1"/>
          </p:nvPr>
        </p:nvSpPr>
        <p:spPr/>
        <p:txBody>
          <a:bodyPr/>
          <a:lstStyle/>
          <a:p>
            <a:endParaRPr lang="en-US"/>
          </a:p>
        </p:txBody>
      </p:sp>
      <p:pic>
        <p:nvPicPr>
          <p:cNvPr id="89090" name="Picture 2" descr="http://upload.wikimedia.org/wikipedia/commons/a/a3/Emilia_Ravenna5_tango7174.jpg"/>
          <p:cNvPicPr>
            <a:picLocks noChangeAspect="1" noChangeArrowheads="1"/>
          </p:cNvPicPr>
          <p:nvPr/>
        </p:nvPicPr>
        <p:blipFill>
          <a:blip r:embed="rId2" cstate="print"/>
          <a:srcRect/>
          <a:stretch>
            <a:fillRect/>
          </a:stretch>
        </p:blipFill>
        <p:spPr bwMode="auto">
          <a:xfrm>
            <a:off x="3962400" y="254000"/>
            <a:ext cx="4953000" cy="6604000"/>
          </a:xfrm>
          <a:prstGeom prst="rect">
            <a:avLst/>
          </a:prstGeom>
          <a:noFill/>
        </p:spPr>
      </p:pic>
      <p:cxnSp>
        <p:nvCxnSpPr>
          <p:cNvPr id="7" name="Straight Arrow Connector 6"/>
          <p:cNvCxnSpPr/>
          <p:nvPr/>
        </p:nvCxnSpPr>
        <p:spPr>
          <a:xfrm>
            <a:off x="1676400" y="1752600"/>
            <a:ext cx="5257800" cy="28956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0" name="Straight Arrow Connector 9"/>
          <p:cNvCxnSpPr/>
          <p:nvPr/>
        </p:nvCxnSpPr>
        <p:spPr>
          <a:xfrm>
            <a:off x="1981200" y="2362200"/>
            <a:ext cx="6400800" cy="38862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a:off x="990600" y="2286000"/>
            <a:ext cx="4648200" cy="40386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13" name="Picture 4" descr="12-08"/>
          <p:cNvPicPr>
            <a:picLocks noChangeAspect="1" noChangeArrowheads="1"/>
          </p:cNvPicPr>
          <p:nvPr/>
        </p:nvPicPr>
        <p:blipFill>
          <a:blip r:embed="rId3" cstate="print"/>
          <a:srcRect/>
          <a:stretch>
            <a:fillRect/>
          </a:stretch>
        </p:blipFill>
        <p:spPr bwMode="auto">
          <a:xfrm>
            <a:off x="74738" y="228600"/>
            <a:ext cx="8916862" cy="6400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par>
                                <p:cTn id="13" presetID="4"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ox(i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en-US" smtClean="0"/>
          </a:p>
        </p:txBody>
      </p:sp>
      <p:sp>
        <p:nvSpPr>
          <p:cNvPr id="9219" name="Rectangle 3"/>
          <p:cNvSpPr>
            <a:spLocks noGrp="1" noChangeArrowheads="1"/>
          </p:cNvSpPr>
          <p:nvPr>
            <p:ph type="body" idx="1"/>
          </p:nvPr>
        </p:nvSpPr>
        <p:spPr/>
        <p:txBody>
          <a:bodyPr/>
          <a:lstStyle/>
          <a:p>
            <a:pPr eaLnBrk="1" hangingPunct="1"/>
            <a:endParaRPr lang="en-US" smtClean="0"/>
          </a:p>
        </p:txBody>
      </p:sp>
      <p:pic>
        <p:nvPicPr>
          <p:cNvPr id="9220" name="Picture 5" descr="justinian"/>
          <p:cNvPicPr>
            <a:picLocks noChangeAspect="1" noChangeArrowheads="1"/>
          </p:cNvPicPr>
          <p:nvPr/>
        </p:nvPicPr>
        <p:blipFill>
          <a:blip r:embed="rId3" cstate="print"/>
          <a:srcRect/>
          <a:stretch>
            <a:fillRect/>
          </a:stretch>
        </p:blipFill>
        <p:spPr bwMode="auto">
          <a:xfrm>
            <a:off x="0" y="381000"/>
            <a:ext cx="9144000" cy="594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1400" b="1" i="1" dirty="0" smtClean="0">
                <a:solidFill>
                  <a:schemeClr val="accent1">
                    <a:lumMod val="10000"/>
                  </a:schemeClr>
                </a:solidFill>
              </a:rPr>
              <a:t>J</a:t>
            </a:r>
            <a:r>
              <a:rPr lang="en-US" sz="1400" b="1" i="1" dirty="0" smtClean="0">
                <a:solidFill>
                  <a:schemeClr val="accent1">
                    <a:lumMod val="10000"/>
                  </a:schemeClr>
                </a:solidFill>
              </a:rPr>
              <a:t>ustinian</a:t>
            </a:r>
            <a:r>
              <a:rPr lang="en-US" sz="1400" b="1" i="1" dirty="0" smtClean="0">
                <a:solidFill>
                  <a:schemeClr val="accent1">
                    <a:lumMod val="10000"/>
                  </a:schemeClr>
                </a:solidFill>
              </a:rPr>
              <a:t>, Bishop </a:t>
            </a:r>
            <a:r>
              <a:rPr lang="en-US" sz="1400" b="1" i="1" dirty="0" err="1" smtClean="0">
                <a:solidFill>
                  <a:schemeClr val="accent1">
                    <a:lumMod val="10000"/>
                  </a:schemeClr>
                </a:solidFill>
              </a:rPr>
              <a:t>Maximianus</a:t>
            </a:r>
            <a:r>
              <a:rPr lang="en-US" sz="1400" b="1" i="1" dirty="0" smtClean="0">
                <a:solidFill>
                  <a:schemeClr val="accent1">
                    <a:lumMod val="10000"/>
                  </a:schemeClr>
                </a:solidFill>
              </a:rPr>
              <a:t>, and </a:t>
            </a:r>
            <a:r>
              <a:rPr lang="en-US" sz="1400" b="1" i="1" dirty="0" smtClean="0">
                <a:solidFill>
                  <a:schemeClr val="accent1">
                    <a:lumMod val="10000"/>
                  </a:schemeClr>
                </a:solidFill>
              </a:rPr>
              <a:t>Attendants</a:t>
            </a:r>
            <a:br>
              <a:rPr lang="en-US" sz="1400" b="1" i="1" dirty="0" smtClean="0">
                <a:solidFill>
                  <a:schemeClr val="accent1">
                    <a:lumMod val="10000"/>
                  </a:schemeClr>
                </a:solidFill>
              </a:rPr>
            </a:br>
            <a:r>
              <a:rPr lang="en-US" sz="1400" b="1" dirty="0" smtClean="0">
                <a:solidFill>
                  <a:schemeClr val="accent1">
                    <a:lumMod val="10000"/>
                  </a:schemeClr>
                </a:solidFill>
              </a:rPr>
              <a:t>San Vitale</a:t>
            </a:r>
            <a:br>
              <a:rPr lang="en-US" sz="1400" b="1" dirty="0" smtClean="0">
                <a:solidFill>
                  <a:schemeClr val="accent1">
                    <a:lumMod val="10000"/>
                  </a:schemeClr>
                </a:solidFill>
              </a:rPr>
            </a:br>
            <a:r>
              <a:rPr lang="en-US" sz="1400" b="1" dirty="0" smtClean="0">
                <a:solidFill>
                  <a:schemeClr val="accent1">
                    <a:lumMod val="10000"/>
                  </a:schemeClr>
                </a:solidFill>
              </a:rPr>
              <a:t>Early Byzantine</a:t>
            </a:r>
            <a:r>
              <a:rPr lang="en-US" sz="1400" b="1" dirty="0" smtClean="0">
                <a:solidFill>
                  <a:schemeClr val="accent1">
                    <a:lumMod val="10000"/>
                  </a:schemeClr>
                </a:solidFill>
              </a:rPr>
              <a:t/>
            </a:r>
            <a:br>
              <a:rPr lang="en-US" sz="1400" b="1" dirty="0" smtClean="0">
                <a:solidFill>
                  <a:schemeClr val="accent1">
                    <a:lumMod val="10000"/>
                  </a:schemeClr>
                </a:solidFill>
              </a:rPr>
            </a:br>
            <a:r>
              <a:rPr lang="en-US" sz="1400" b="1" dirty="0" smtClean="0">
                <a:solidFill>
                  <a:schemeClr val="accent1">
                    <a:lumMod val="10000"/>
                  </a:schemeClr>
                </a:solidFill>
              </a:rPr>
              <a:t> </a:t>
            </a:r>
            <a:r>
              <a:rPr lang="en-US" sz="1400" b="1" dirty="0" smtClean="0">
                <a:solidFill>
                  <a:schemeClr val="accent1">
                    <a:lumMod val="10000"/>
                  </a:schemeClr>
                </a:solidFill>
              </a:rPr>
              <a:t>c. 550 </a:t>
            </a:r>
            <a:r>
              <a:rPr lang="en-US" sz="1400" b="1" dirty="0" smtClean="0">
                <a:solidFill>
                  <a:schemeClr val="accent1">
                    <a:lumMod val="10000"/>
                  </a:schemeClr>
                </a:solidFill>
              </a:rPr>
              <a:t>CE</a:t>
            </a:r>
            <a:endParaRPr lang="en-US" sz="1400" dirty="0">
              <a:solidFill>
                <a:schemeClr val="accent1">
                  <a:lumMod val="10000"/>
                </a:schemeClr>
              </a:solidFill>
            </a:endParaRPr>
          </a:p>
        </p:txBody>
      </p:sp>
      <p:sp>
        <p:nvSpPr>
          <p:cNvPr id="7" name="Text Placeholder 6"/>
          <p:cNvSpPr>
            <a:spLocks noGrp="1"/>
          </p:cNvSpPr>
          <p:nvPr>
            <p:ph type="body" idx="2"/>
          </p:nvPr>
        </p:nvSpPr>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r>
              <a:rPr lang="en-US" dirty="0" smtClean="0">
                <a:solidFill>
                  <a:schemeClr val="accent1">
                    <a:lumMod val="10000"/>
                  </a:schemeClr>
                </a:solidFill>
              </a:rPr>
              <a:t>-Emperor Justinian is placed as the central figure in royal, purple robes.</a:t>
            </a:r>
          </a:p>
          <a:p>
            <a:r>
              <a:rPr lang="en-US" dirty="0" smtClean="0">
                <a:solidFill>
                  <a:schemeClr val="accent1">
                    <a:lumMod val="10000"/>
                  </a:schemeClr>
                </a:solidFill>
              </a:rPr>
              <a:t>-There is a reference to the gold halo that was used in Early Christian art. </a:t>
            </a:r>
          </a:p>
          <a:p>
            <a:r>
              <a:rPr lang="en-US" dirty="0" smtClean="0">
                <a:solidFill>
                  <a:schemeClr val="accent1">
                    <a:lumMod val="10000"/>
                  </a:schemeClr>
                </a:solidFill>
              </a:rPr>
              <a:t>This is a procession through the church.</a:t>
            </a:r>
            <a:endParaRPr lang="en-US" dirty="0" smtClean="0">
              <a:solidFill>
                <a:schemeClr val="accent1">
                  <a:lumMod val="10000"/>
                </a:schemeClr>
              </a:solidFill>
            </a:endParaRPr>
          </a:p>
          <a:p>
            <a:r>
              <a:rPr lang="en-US" dirty="0" smtClean="0">
                <a:solidFill>
                  <a:schemeClr val="accent1">
                    <a:lumMod val="10000"/>
                  </a:schemeClr>
                </a:solidFill>
              </a:rPr>
              <a:t>-Justinian holds a loaf of bread to symbolize the sacrament of the </a:t>
            </a:r>
            <a:r>
              <a:rPr lang="en-US" dirty="0" smtClean="0">
                <a:solidFill>
                  <a:srgbClr val="FF0000"/>
                </a:solidFill>
              </a:rPr>
              <a:t>Eucharist </a:t>
            </a:r>
            <a:r>
              <a:rPr lang="en-US" dirty="0" smtClean="0">
                <a:solidFill>
                  <a:schemeClr val="accent1">
                    <a:lumMod val="10000"/>
                  </a:schemeClr>
                </a:solidFill>
              </a:rPr>
              <a:t>-he </a:t>
            </a:r>
            <a:r>
              <a:rPr lang="en-US" dirty="0" smtClean="0">
                <a:solidFill>
                  <a:schemeClr val="accent1">
                    <a:lumMod val="10000"/>
                  </a:schemeClr>
                </a:solidFill>
              </a:rPr>
              <a:t>is </a:t>
            </a:r>
            <a:r>
              <a:rPr lang="en-US" dirty="0" smtClean="0">
                <a:solidFill>
                  <a:schemeClr val="accent1">
                    <a:lumMod val="10000"/>
                  </a:schemeClr>
                </a:solidFill>
              </a:rPr>
              <a:t>the key to your </a:t>
            </a:r>
            <a:r>
              <a:rPr lang="en-US" dirty="0" smtClean="0">
                <a:solidFill>
                  <a:schemeClr val="accent1">
                    <a:lumMod val="10000"/>
                  </a:schemeClr>
                </a:solidFill>
              </a:rPr>
              <a:t>salvation</a:t>
            </a:r>
          </a:p>
          <a:p>
            <a:r>
              <a:rPr lang="en-US" dirty="0" smtClean="0">
                <a:solidFill>
                  <a:schemeClr val="accent1">
                    <a:lumMod val="10000"/>
                  </a:schemeClr>
                </a:solidFill>
              </a:rPr>
              <a:t>-The bishop has his name written above his head and is shown with his right foot in front of the emperor's; this was a direct attack on the power of the emperor compared to that of the </a:t>
            </a:r>
            <a:r>
              <a:rPr lang="en-US" dirty="0" smtClean="0">
                <a:solidFill>
                  <a:schemeClr val="accent1">
                    <a:lumMod val="10000"/>
                  </a:schemeClr>
                </a:solidFill>
              </a:rPr>
              <a:t>bishop</a:t>
            </a:r>
          </a:p>
          <a:p>
            <a:endParaRPr lang="en-US" dirty="0" smtClean="0">
              <a:solidFill>
                <a:schemeClr val="accent1">
                  <a:lumMod val="10000"/>
                </a:schemeClr>
              </a:solidFill>
            </a:endParaRP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Flat</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Frozen </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Frontal</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Full of gold</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Floating</a:t>
            </a:r>
          </a:p>
          <a:p>
            <a:endParaRPr lang="en-US" dirty="0" smtClean="0">
              <a:solidFill>
                <a:schemeClr val="accent1">
                  <a:lumMod val="10000"/>
                </a:schemeClr>
              </a:solidFill>
            </a:endParaRPr>
          </a:p>
          <a:p>
            <a:endParaRPr lang="en-US" dirty="0">
              <a:solidFill>
                <a:schemeClr val="accent1">
                  <a:lumMod val="10000"/>
                </a:schemeClr>
              </a:solidFill>
            </a:endParaRPr>
          </a:p>
        </p:txBody>
      </p:sp>
      <p:sp>
        <p:nvSpPr>
          <p:cNvPr id="6" name="Content Placeholder 5"/>
          <p:cNvSpPr>
            <a:spLocks noGrp="1"/>
          </p:cNvSpPr>
          <p:nvPr>
            <p:ph sz="half" idx="1"/>
          </p:nvPr>
        </p:nvSpPr>
        <p:spPr/>
        <p:txBody>
          <a:bodyPr/>
          <a:lstStyle/>
          <a:p>
            <a:endParaRPr lang="en-US"/>
          </a:p>
        </p:txBody>
      </p:sp>
      <p:pic>
        <p:nvPicPr>
          <p:cNvPr id="9220" name="Picture 5" descr="justinian"/>
          <p:cNvPicPr>
            <a:picLocks noChangeAspect="1" noChangeArrowheads="1"/>
          </p:cNvPicPr>
          <p:nvPr/>
        </p:nvPicPr>
        <p:blipFill>
          <a:blip r:embed="rId3" cstate="print"/>
          <a:srcRect/>
          <a:stretch>
            <a:fillRect/>
          </a:stretch>
        </p:blipFill>
        <p:spPr bwMode="auto">
          <a:xfrm>
            <a:off x="3519929" y="1447800"/>
            <a:ext cx="5624071" cy="36575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blinds(horizontal)">
                                      <p:cBhvr>
                                        <p:cTn id="32" dur="500"/>
                                        <p:tgtEl>
                                          <p:spTgt spid="7">
                                            <p:txEl>
                                              <p:pRg st="6" end="6"/>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animEffect transition="in" filter="blinds(horizontal)">
                                      <p:cBhvr>
                                        <p:cTn id="35" dur="500"/>
                                        <p:tgtEl>
                                          <p:spTgt spid="7">
                                            <p:txEl>
                                              <p:pRg st="7" end="7"/>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7">
                                            <p:txEl>
                                              <p:pRg st="8" end="8"/>
                                            </p:txEl>
                                          </p:spTgt>
                                        </p:tgtEl>
                                        <p:attrNameLst>
                                          <p:attrName>style.visibility</p:attrName>
                                        </p:attrNameLst>
                                      </p:cBhvr>
                                      <p:to>
                                        <p:strVal val="visible"/>
                                      </p:to>
                                    </p:set>
                                    <p:animEffect transition="in" filter="blinds(horizontal)">
                                      <p:cBhvr>
                                        <p:cTn id="38" dur="500"/>
                                        <p:tgtEl>
                                          <p:spTgt spid="7">
                                            <p:txEl>
                                              <p:pRg st="8" end="8"/>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7">
                                            <p:txEl>
                                              <p:pRg st="9" end="9"/>
                                            </p:txEl>
                                          </p:spTgt>
                                        </p:tgtEl>
                                        <p:attrNameLst>
                                          <p:attrName>style.visibility</p:attrName>
                                        </p:attrNameLst>
                                      </p:cBhvr>
                                      <p:to>
                                        <p:strVal val="visible"/>
                                      </p:to>
                                    </p:set>
                                    <p:animEffect transition="in" filter="blinds(horizontal)">
                                      <p:cBhvr>
                                        <p:cTn id="41" dur="500"/>
                                        <p:tgtEl>
                                          <p:spTgt spid="7">
                                            <p:txEl>
                                              <p:pRg st="9" end="9"/>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7">
                                            <p:txEl>
                                              <p:pRg st="10" end="10"/>
                                            </p:txEl>
                                          </p:spTgt>
                                        </p:tgtEl>
                                        <p:attrNameLst>
                                          <p:attrName>style.visibility</p:attrName>
                                        </p:attrNameLst>
                                      </p:cBhvr>
                                      <p:to>
                                        <p:strVal val="visible"/>
                                      </p:to>
                                    </p:set>
                                    <p:animEffect transition="in" filter="blinds(horizontal)">
                                      <p:cBhvr>
                                        <p:cTn id="44"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US" dirty="0" smtClean="0"/>
          </a:p>
        </p:txBody>
      </p:sp>
      <p:sp>
        <p:nvSpPr>
          <p:cNvPr id="10243" name="Rectangle 3"/>
          <p:cNvSpPr>
            <a:spLocks noGrp="1" noChangeArrowheads="1"/>
          </p:cNvSpPr>
          <p:nvPr>
            <p:ph type="body" idx="1"/>
          </p:nvPr>
        </p:nvSpPr>
        <p:spPr>
          <a:xfrm>
            <a:off x="3048000" y="1600200"/>
            <a:ext cx="2209800" cy="4709160"/>
          </a:xfrm>
        </p:spPr>
        <p:txBody>
          <a:bodyPr>
            <a:normAutofit/>
          </a:bodyPr>
          <a:lstStyle/>
          <a:p>
            <a:pPr eaLnBrk="1" hangingPunct="1"/>
            <a:r>
              <a:rPr lang="en-US" sz="2000" dirty="0" smtClean="0">
                <a:solidFill>
                  <a:schemeClr val="accent1">
                    <a:lumMod val="10000"/>
                  </a:schemeClr>
                </a:solidFill>
              </a:rPr>
              <a:t>Similarities?</a:t>
            </a:r>
          </a:p>
          <a:p>
            <a:pPr eaLnBrk="1" hangingPunct="1"/>
            <a:r>
              <a:rPr lang="en-US" sz="2000" dirty="0" smtClean="0">
                <a:solidFill>
                  <a:schemeClr val="accent1">
                    <a:lumMod val="10000"/>
                  </a:schemeClr>
                </a:solidFill>
              </a:rPr>
              <a:t>Differences?</a:t>
            </a:r>
            <a:endParaRPr lang="en-US" sz="2000" dirty="0" smtClean="0">
              <a:solidFill>
                <a:schemeClr val="accent1">
                  <a:lumMod val="10000"/>
                </a:schemeClr>
              </a:solidFill>
            </a:endParaRPr>
          </a:p>
        </p:txBody>
      </p:sp>
      <p:pic>
        <p:nvPicPr>
          <p:cNvPr id="10244" name="Picture 5" descr="justinian"/>
          <p:cNvPicPr>
            <a:picLocks noChangeAspect="1" noChangeArrowheads="1"/>
          </p:cNvPicPr>
          <p:nvPr/>
        </p:nvPicPr>
        <p:blipFill>
          <a:blip r:embed="rId3" cstate="print"/>
          <a:srcRect l="33823" r="39706"/>
          <a:stretch>
            <a:fillRect/>
          </a:stretch>
        </p:blipFill>
        <p:spPr bwMode="auto">
          <a:xfrm>
            <a:off x="304800" y="117474"/>
            <a:ext cx="2743200" cy="6740526"/>
          </a:xfrm>
          <a:prstGeom prst="rect">
            <a:avLst/>
          </a:prstGeom>
          <a:noFill/>
          <a:ln w="9525">
            <a:noFill/>
            <a:miter lim="800000"/>
            <a:headEnd/>
            <a:tailEnd/>
          </a:ln>
        </p:spPr>
      </p:pic>
      <p:pic>
        <p:nvPicPr>
          <p:cNvPr id="10245" name="Picture 7" descr="roman_augustus2"/>
          <p:cNvPicPr>
            <a:picLocks noChangeAspect="1" noChangeArrowheads="1"/>
          </p:cNvPicPr>
          <p:nvPr/>
        </p:nvPicPr>
        <p:blipFill>
          <a:blip r:embed="rId4" cstate="print"/>
          <a:srcRect/>
          <a:stretch>
            <a:fillRect/>
          </a:stretch>
        </p:blipFill>
        <p:spPr bwMode="auto">
          <a:xfrm>
            <a:off x="5276850" y="209550"/>
            <a:ext cx="3867150" cy="6343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1600" b="1" i="1" dirty="0" smtClean="0">
                <a:solidFill>
                  <a:schemeClr val="accent1">
                    <a:lumMod val="10000"/>
                  </a:schemeClr>
                </a:solidFill>
              </a:rPr>
              <a:t>Theodora and </a:t>
            </a:r>
            <a:r>
              <a:rPr lang="en-US" sz="1600" b="1" i="1" dirty="0" smtClean="0">
                <a:solidFill>
                  <a:schemeClr val="accent1">
                    <a:lumMod val="10000"/>
                  </a:schemeClr>
                </a:solidFill>
              </a:rPr>
              <a:t>Attendants</a:t>
            </a:r>
            <a:br>
              <a:rPr lang="en-US" sz="1600" b="1" i="1" dirty="0" smtClean="0">
                <a:solidFill>
                  <a:schemeClr val="accent1">
                    <a:lumMod val="10000"/>
                  </a:schemeClr>
                </a:solidFill>
              </a:rPr>
            </a:br>
            <a:r>
              <a:rPr lang="en-US" sz="1600" b="1" dirty="0" smtClean="0">
                <a:solidFill>
                  <a:schemeClr val="accent1">
                    <a:lumMod val="10000"/>
                  </a:schemeClr>
                </a:solidFill>
              </a:rPr>
              <a:t>San Vitale</a:t>
            </a:r>
            <a:br>
              <a:rPr lang="en-US" sz="1600" b="1" dirty="0" smtClean="0">
                <a:solidFill>
                  <a:schemeClr val="accent1">
                    <a:lumMod val="10000"/>
                  </a:schemeClr>
                </a:solidFill>
              </a:rPr>
            </a:br>
            <a:r>
              <a:rPr lang="en-US" sz="1600" b="1" dirty="0" smtClean="0">
                <a:solidFill>
                  <a:schemeClr val="accent1">
                    <a:lumMod val="10000"/>
                  </a:schemeClr>
                </a:solidFill>
              </a:rPr>
              <a:t>Early Byzantine</a:t>
            </a:r>
            <a:br>
              <a:rPr lang="en-US" sz="1600" b="1" dirty="0" smtClean="0">
                <a:solidFill>
                  <a:schemeClr val="accent1">
                    <a:lumMod val="10000"/>
                  </a:schemeClr>
                </a:solidFill>
              </a:rPr>
            </a:br>
            <a:r>
              <a:rPr lang="en-US" sz="1600" b="1" dirty="0" smtClean="0">
                <a:solidFill>
                  <a:schemeClr val="accent1">
                    <a:lumMod val="10000"/>
                  </a:schemeClr>
                </a:solidFill>
              </a:rPr>
              <a:t> c. 550 CE</a:t>
            </a:r>
            <a:endParaRPr lang="en-US" sz="1600" dirty="0"/>
          </a:p>
        </p:txBody>
      </p:sp>
      <p:sp>
        <p:nvSpPr>
          <p:cNvPr id="7" name="Text Placeholder 6"/>
          <p:cNvSpPr>
            <a:spLocks noGrp="1"/>
          </p:cNvSpPr>
          <p:nvPr>
            <p:ph type="body" idx="2"/>
          </p:nvPr>
        </p:nvSpPr>
        <p:spPr/>
        <p:style>
          <a:lnRef idx="1">
            <a:schemeClr val="accent3"/>
          </a:lnRef>
          <a:fillRef idx="2">
            <a:schemeClr val="accent3"/>
          </a:fillRef>
          <a:effectRef idx="1">
            <a:schemeClr val="accent3"/>
          </a:effectRef>
          <a:fontRef idx="minor">
            <a:schemeClr val="dk1"/>
          </a:fontRef>
        </p:style>
        <p:txBody>
          <a:bodyPr/>
          <a:lstStyle/>
          <a:p>
            <a:r>
              <a:rPr lang="en-US" dirty="0" smtClean="0">
                <a:solidFill>
                  <a:schemeClr val="accent1">
                    <a:lumMod val="10000"/>
                  </a:schemeClr>
                </a:solidFill>
              </a:rPr>
              <a:t>-Theodora was the wife of Emperor Justinian. </a:t>
            </a:r>
          </a:p>
          <a:p>
            <a:r>
              <a:rPr lang="en-US" dirty="0" smtClean="0">
                <a:solidFill>
                  <a:schemeClr val="accent1">
                    <a:lumMod val="10000"/>
                  </a:schemeClr>
                </a:solidFill>
              </a:rPr>
              <a:t>-Same style as the Justinian mosaic</a:t>
            </a:r>
          </a:p>
          <a:p>
            <a:r>
              <a:rPr lang="en-US" dirty="0" smtClean="0">
                <a:solidFill>
                  <a:schemeClr val="accent1">
                    <a:lumMod val="10000"/>
                  </a:schemeClr>
                </a:solidFill>
              </a:rPr>
              <a:t>-The mosaic shows the power that Theodora possessed in the empire</a:t>
            </a:r>
            <a:r>
              <a:rPr lang="en-US" dirty="0" smtClean="0">
                <a:solidFill>
                  <a:schemeClr val="accent1">
                    <a:lumMod val="10000"/>
                  </a:schemeClr>
                </a:solidFill>
              </a:rPr>
              <a:t>.</a:t>
            </a:r>
          </a:p>
          <a:p>
            <a:r>
              <a:rPr lang="en-US" dirty="0" smtClean="0">
                <a:solidFill>
                  <a:schemeClr val="accent1">
                    <a:lumMod val="10000"/>
                  </a:schemeClr>
                </a:solidFill>
              </a:rPr>
              <a:t>Theodora holds the wine for the Eucharist.</a:t>
            </a:r>
            <a:endParaRPr lang="en-US" dirty="0" smtClean="0">
              <a:solidFill>
                <a:schemeClr val="accent1">
                  <a:lumMod val="10000"/>
                </a:schemeClr>
              </a:solidFill>
            </a:endParaRPr>
          </a:p>
          <a:p>
            <a:r>
              <a:rPr lang="en-US" dirty="0" smtClean="0">
                <a:solidFill>
                  <a:schemeClr val="accent1">
                    <a:lumMod val="10000"/>
                  </a:schemeClr>
                </a:solidFill>
              </a:rPr>
              <a:t>-The three Magi are depicted on her purple robe, with the third hidden by the folds in her robe. This suggests she may be the third magi herself again the royal couple hold the key to your personal salvation</a:t>
            </a:r>
            <a:endParaRPr lang="en-US" dirty="0">
              <a:solidFill>
                <a:schemeClr val="accent1">
                  <a:lumMod val="10000"/>
                </a:schemeClr>
              </a:solidFill>
            </a:endParaRPr>
          </a:p>
        </p:txBody>
      </p:sp>
      <p:sp>
        <p:nvSpPr>
          <p:cNvPr id="6" name="Content Placeholder 5"/>
          <p:cNvSpPr>
            <a:spLocks noGrp="1"/>
          </p:cNvSpPr>
          <p:nvPr>
            <p:ph sz="half" idx="1"/>
          </p:nvPr>
        </p:nvSpPr>
        <p:spPr/>
        <p:txBody>
          <a:bodyPr/>
          <a:lstStyle/>
          <a:p>
            <a:endParaRPr lang="en-US" dirty="0"/>
          </a:p>
        </p:txBody>
      </p:sp>
      <p:pic>
        <p:nvPicPr>
          <p:cNvPr id="11268" name="Picture 5" descr="theodora-sv"/>
          <p:cNvPicPr>
            <a:picLocks noChangeAspect="1" noChangeArrowheads="1"/>
          </p:cNvPicPr>
          <p:nvPr/>
        </p:nvPicPr>
        <p:blipFill>
          <a:blip r:embed="rId2" cstate="print"/>
          <a:srcRect/>
          <a:stretch>
            <a:fillRect/>
          </a:stretch>
        </p:blipFill>
        <p:spPr bwMode="auto">
          <a:xfrm>
            <a:off x="3360402" y="201613"/>
            <a:ext cx="5783597" cy="4065587"/>
          </a:xfrm>
          <a:prstGeom prst="rect">
            <a:avLst/>
          </a:prstGeom>
          <a:noFill/>
          <a:ln w="9525">
            <a:noFill/>
            <a:miter lim="800000"/>
            <a:headEnd/>
            <a:tailEnd/>
          </a:ln>
        </p:spPr>
      </p:pic>
      <p:pic>
        <p:nvPicPr>
          <p:cNvPr id="8" name="Picture 5" descr="theodora-sv"/>
          <p:cNvPicPr>
            <a:picLocks noChangeAspect="1" noChangeArrowheads="1"/>
          </p:cNvPicPr>
          <p:nvPr/>
        </p:nvPicPr>
        <p:blipFill>
          <a:blip r:embed="rId2" cstate="print"/>
          <a:srcRect l="39360" t="61300" r="42118" b="16468"/>
          <a:stretch>
            <a:fillRect/>
          </a:stretch>
        </p:blipFill>
        <p:spPr bwMode="auto">
          <a:xfrm>
            <a:off x="3657600" y="2057400"/>
            <a:ext cx="5861756" cy="49458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2-03alt"/>
          <p:cNvPicPr>
            <a:picLocks noChangeAspect="1" noChangeArrowheads="1"/>
          </p:cNvPicPr>
          <p:nvPr/>
        </p:nvPicPr>
        <p:blipFill>
          <a:blip r:embed="rId3" cstate="print"/>
          <a:srcRect/>
          <a:stretch>
            <a:fillRect/>
          </a:stretch>
        </p:blipFill>
        <p:spPr bwMode="auto">
          <a:xfrm>
            <a:off x="0" y="512763"/>
            <a:ext cx="9144000" cy="5964237"/>
          </a:xfrm>
          <a:prstGeom prst="rect">
            <a:avLst/>
          </a:prstGeom>
          <a:noFill/>
          <a:ln w="9525">
            <a:noFill/>
            <a:miter lim="800000"/>
            <a:headEnd/>
            <a:tailEnd/>
          </a:ln>
        </p:spPr>
      </p:pic>
      <p:pic>
        <p:nvPicPr>
          <p:cNvPr id="40961" name="Picture 1" descr="F:\byzantine art\hagia1.jpg"/>
          <p:cNvPicPr>
            <a:picLocks noChangeAspect="1" noChangeArrowheads="1"/>
          </p:cNvPicPr>
          <p:nvPr/>
        </p:nvPicPr>
        <p:blipFill>
          <a:blip r:embed="rId4" cstate="print"/>
          <a:srcRect/>
          <a:stretch>
            <a:fillRect/>
          </a:stretch>
        </p:blipFill>
        <p:spPr bwMode="auto">
          <a:xfrm>
            <a:off x="-152400" y="0"/>
            <a:ext cx="9146723" cy="65767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0961"/>
                                        </p:tgtEl>
                                        <p:attrNameLst>
                                          <p:attrName>style.visibility</p:attrName>
                                        </p:attrNameLst>
                                      </p:cBhvr>
                                      <p:to>
                                        <p:strVal val="visible"/>
                                      </p:to>
                                    </p:set>
                                    <p:animEffect transition="in" filter="checkerboard(across)">
                                      <p:cBhvr>
                                        <p:cTn id="7" dur="500"/>
                                        <p:tgtEl>
                                          <p:spTgt spid="40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2-03alt"/>
          <p:cNvPicPr>
            <a:picLocks noChangeAspect="1" noChangeArrowheads="1"/>
          </p:cNvPicPr>
          <p:nvPr/>
        </p:nvPicPr>
        <p:blipFill>
          <a:blip r:embed="rId3" cstate="print"/>
          <a:srcRect l="2689" r="7785"/>
          <a:stretch>
            <a:fillRect/>
          </a:stretch>
        </p:blipFill>
        <p:spPr bwMode="auto">
          <a:xfrm>
            <a:off x="3733800" y="304800"/>
            <a:ext cx="5257800" cy="3830637"/>
          </a:xfrm>
          <a:prstGeom prst="rect">
            <a:avLst/>
          </a:prstGeom>
          <a:noFill/>
          <a:ln w="9525">
            <a:noFill/>
            <a:miter lim="800000"/>
            <a:headEnd/>
            <a:tailEnd/>
          </a:ln>
        </p:spPr>
      </p:pic>
      <p:sp>
        <p:nvSpPr>
          <p:cNvPr id="3" name="Title 2"/>
          <p:cNvSpPr>
            <a:spLocks noGrp="1"/>
          </p:cNvSpPr>
          <p:nvPr>
            <p:ph type="title"/>
          </p:nvPr>
        </p:nvSpPr>
        <p:spPr>
          <a:xfrm>
            <a:off x="457200" y="0"/>
            <a:ext cx="3008313" cy="1435100"/>
          </a:xfrm>
        </p:spPr>
        <p:style>
          <a:lnRef idx="1">
            <a:schemeClr val="accent3"/>
          </a:lnRef>
          <a:fillRef idx="2">
            <a:schemeClr val="accent3"/>
          </a:fillRef>
          <a:effectRef idx="1">
            <a:schemeClr val="accent3"/>
          </a:effectRef>
          <a:fontRef idx="minor">
            <a:schemeClr val="dk1"/>
          </a:fontRef>
        </p:style>
        <p:txBody>
          <a:bodyPr>
            <a:noAutofit/>
          </a:bodyPr>
          <a:lstStyle/>
          <a:p>
            <a:r>
              <a:rPr lang="en-US" sz="1400" dirty="0" smtClean="0"/>
              <a:t/>
            </a:r>
            <a:br>
              <a:rPr lang="en-US" sz="1400" dirty="0" smtClean="0"/>
            </a:br>
            <a:r>
              <a:rPr lang="en-US" sz="1400" b="1" i="1" dirty="0" err="1" smtClean="0">
                <a:solidFill>
                  <a:srgbClr val="7030A0"/>
                </a:solidFill>
              </a:rPr>
              <a:t>Hagia</a:t>
            </a:r>
            <a:r>
              <a:rPr lang="en-US" sz="1400" b="1" i="1" dirty="0" smtClean="0">
                <a:solidFill>
                  <a:srgbClr val="7030A0"/>
                </a:solidFill>
              </a:rPr>
              <a:t> Sophia</a:t>
            </a:r>
            <a:br>
              <a:rPr lang="en-US" sz="1400" b="1" i="1" dirty="0" smtClean="0">
                <a:solidFill>
                  <a:srgbClr val="7030A0"/>
                </a:solidFill>
              </a:rPr>
            </a:br>
            <a:r>
              <a:rPr lang="en-US" sz="1400" b="1" i="1" dirty="0" smtClean="0">
                <a:solidFill>
                  <a:srgbClr val="7030A0"/>
                </a:solidFill>
              </a:rPr>
              <a:t> </a:t>
            </a:r>
            <a:r>
              <a:rPr lang="en-US" sz="1400" b="1" dirty="0" err="1" smtClean="0">
                <a:solidFill>
                  <a:srgbClr val="7030A0"/>
                </a:solidFill>
              </a:rPr>
              <a:t>Anthemius</a:t>
            </a:r>
            <a:r>
              <a:rPr lang="en-US" sz="1400" b="1" dirty="0" smtClean="0">
                <a:solidFill>
                  <a:srgbClr val="7030A0"/>
                </a:solidFill>
              </a:rPr>
              <a:t> of </a:t>
            </a:r>
            <a:r>
              <a:rPr lang="en-US" sz="1400" b="1" dirty="0" err="1" smtClean="0">
                <a:solidFill>
                  <a:srgbClr val="7030A0"/>
                </a:solidFill>
              </a:rPr>
              <a:t>Tralles</a:t>
            </a:r>
            <a:r>
              <a:rPr lang="en-US" sz="1400" b="1" dirty="0" smtClean="0">
                <a:solidFill>
                  <a:srgbClr val="7030A0"/>
                </a:solidFill>
              </a:rPr>
              <a:t> and </a:t>
            </a:r>
            <a:r>
              <a:rPr lang="en-US" sz="1400" b="1" dirty="0" err="1" smtClean="0">
                <a:solidFill>
                  <a:srgbClr val="7030A0"/>
                </a:solidFill>
              </a:rPr>
              <a:t>Isidorius</a:t>
            </a:r>
            <a:r>
              <a:rPr lang="en-US" sz="1400" b="1" dirty="0" smtClean="0">
                <a:solidFill>
                  <a:srgbClr val="7030A0"/>
                </a:solidFill>
              </a:rPr>
              <a:t> of Miletus </a:t>
            </a:r>
            <a:br>
              <a:rPr lang="en-US" sz="1400" b="1" dirty="0" smtClean="0">
                <a:solidFill>
                  <a:srgbClr val="7030A0"/>
                </a:solidFill>
              </a:rPr>
            </a:br>
            <a:r>
              <a:rPr lang="en-US" sz="1400" b="1" dirty="0" err="1" smtClean="0">
                <a:solidFill>
                  <a:srgbClr val="7030A0"/>
                </a:solidFill>
              </a:rPr>
              <a:t>Istanbul,Turkey</a:t>
            </a:r>
            <a:r>
              <a:rPr lang="en-US" sz="1400" b="1" dirty="0" smtClean="0">
                <a:solidFill>
                  <a:srgbClr val="7030A0"/>
                </a:solidFill>
              </a:rPr>
              <a:t/>
            </a:r>
            <a:br>
              <a:rPr lang="en-US" sz="1400" b="1" dirty="0" smtClean="0">
                <a:solidFill>
                  <a:srgbClr val="7030A0"/>
                </a:solidFill>
              </a:rPr>
            </a:br>
            <a:r>
              <a:rPr lang="en-US" sz="1400" b="1" dirty="0" smtClean="0">
                <a:solidFill>
                  <a:srgbClr val="7030A0"/>
                </a:solidFill>
              </a:rPr>
              <a:t>Early Byzantine</a:t>
            </a:r>
            <a:br>
              <a:rPr lang="en-US" sz="1400" b="1" dirty="0" smtClean="0">
                <a:solidFill>
                  <a:srgbClr val="7030A0"/>
                </a:solidFill>
              </a:rPr>
            </a:br>
            <a:r>
              <a:rPr lang="en-US" sz="1400" b="1" dirty="0" smtClean="0">
                <a:solidFill>
                  <a:srgbClr val="7030A0"/>
                </a:solidFill>
              </a:rPr>
              <a:t>c</a:t>
            </a:r>
            <a:r>
              <a:rPr lang="en-US" sz="1400" b="1" dirty="0" smtClean="0">
                <a:solidFill>
                  <a:srgbClr val="7030A0"/>
                </a:solidFill>
              </a:rPr>
              <a:t>. 500 </a:t>
            </a:r>
            <a:r>
              <a:rPr lang="en-US" sz="1400" b="1" dirty="0" smtClean="0">
                <a:solidFill>
                  <a:srgbClr val="7030A0"/>
                </a:solidFill>
              </a:rPr>
              <a:t>CE</a:t>
            </a:r>
            <a:endParaRPr lang="en-US" sz="1400" dirty="0">
              <a:solidFill>
                <a:srgbClr val="7030A0"/>
              </a:solidFill>
            </a:endParaRPr>
          </a:p>
        </p:txBody>
      </p:sp>
      <p:sp>
        <p:nvSpPr>
          <p:cNvPr id="5" name="Text Placeholder 4"/>
          <p:cNvSpPr>
            <a:spLocks noGrp="1"/>
          </p:cNvSpPr>
          <p:nvPr>
            <p:ph type="body" idx="2"/>
          </p:nvPr>
        </p:nvSpPr>
        <p:spPr/>
        <p:txBody>
          <a:bodyPr>
            <a:normAutofit fontScale="92500" lnSpcReduction="20000"/>
          </a:bodyPr>
          <a:lstStyle/>
          <a:p>
            <a:r>
              <a:rPr lang="en-US" dirty="0" smtClean="0">
                <a:solidFill>
                  <a:srgbClr val="7030A0"/>
                </a:solidFill>
              </a:rPr>
              <a:t>-Built for Justinian by </a:t>
            </a:r>
            <a:r>
              <a:rPr lang="en-US" dirty="0" err="1" smtClean="0">
                <a:solidFill>
                  <a:srgbClr val="7030A0"/>
                </a:solidFill>
              </a:rPr>
              <a:t>Anthemius</a:t>
            </a:r>
            <a:r>
              <a:rPr lang="en-US" dirty="0" smtClean="0">
                <a:solidFill>
                  <a:srgbClr val="7030A0"/>
                </a:solidFill>
              </a:rPr>
              <a:t> of </a:t>
            </a:r>
            <a:r>
              <a:rPr lang="en-US" dirty="0" err="1" smtClean="0">
                <a:solidFill>
                  <a:srgbClr val="7030A0"/>
                </a:solidFill>
              </a:rPr>
              <a:t>Tralles</a:t>
            </a:r>
            <a:r>
              <a:rPr lang="en-US" dirty="0" smtClean="0">
                <a:solidFill>
                  <a:srgbClr val="7030A0"/>
                </a:solidFill>
              </a:rPr>
              <a:t> and </a:t>
            </a:r>
            <a:r>
              <a:rPr lang="en-US" dirty="0" err="1" smtClean="0">
                <a:solidFill>
                  <a:srgbClr val="7030A0"/>
                </a:solidFill>
              </a:rPr>
              <a:t>Isidorius</a:t>
            </a:r>
            <a:r>
              <a:rPr lang="en-US" dirty="0" smtClean="0">
                <a:solidFill>
                  <a:srgbClr val="7030A0"/>
                </a:solidFill>
              </a:rPr>
              <a:t> of Miletus</a:t>
            </a:r>
          </a:p>
          <a:p>
            <a:r>
              <a:rPr lang="en-US" dirty="0" smtClean="0">
                <a:solidFill>
                  <a:srgbClr val="7030A0"/>
                </a:solidFill>
              </a:rPr>
              <a:t>-Built as a square building that turned into a circle </a:t>
            </a:r>
          </a:p>
          <a:p>
            <a:r>
              <a:rPr lang="en-US" dirty="0" smtClean="0">
                <a:solidFill>
                  <a:srgbClr val="7030A0"/>
                </a:solidFill>
              </a:rPr>
              <a:t>-This became the prototype for all Eastern Orthodox Christian churches.</a:t>
            </a:r>
          </a:p>
          <a:p>
            <a:r>
              <a:rPr lang="en-US" dirty="0" smtClean="0">
                <a:solidFill>
                  <a:srgbClr val="7030A0"/>
                </a:solidFill>
              </a:rPr>
              <a:t>-The dome is meant to symbolize the dome of heaven.</a:t>
            </a:r>
          </a:p>
          <a:p>
            <a:r>
              <a:rPr lang="en-US" dirty="0" smtClean="0">
                <a:solidFill>
                  <a:srgbClr val="7030A0"/>
                </a:solidFill>
              </a:rPr>
              <a:t>-Central-plan church</a:t>
            </a:r>
          </a:p>
          <a:p>
            <a:r>
              <a:rPr lang="en-US" dirty="0" smtClean="0">
                <a:solidFill>
                  <a:srgbClr val="7030A0"/>
                </a:solidFill>
              </a:rPr>
              <a:t>-The original dome collapsed due to an earthquake, but was quickly replaced with a larger and stronger dome.</a:t>
            </a:r>
          </a:p>
          <a:p>
            <a:r>
              <a:rPr lang="en-US" dirty="0" smtClean="0">
                <a:solidFill>
                  <a:srgbClr val="7030A0"/>
                </a:solidFill>
              </a:rPr>
              <a:t>-"</a:t>
            </a:r>
            <a:r>
              <a:rPr lang="en-US" dirty="0" err="1" smtClean="0">
                <a:solidFill>
                  <a:srgbClr val="7030A0"/>
                </a:solidFill>
              </a:rPr>
              <a:t>Hagia</a:t>
            </a:r>
            <a:r>
              <a:rPr lang="en-US" dirty="0" smtClean="0">
                <a:solidFill>
                  <a:srgbClr val="7030A0"/>
                </a:solidFill>
              </a:rPr>
              <a:t> Sophia" means "Saint Wisdom" or "Holy Wisdom."</a:t>
            </a:r>
          </a:p>
          <a:p>
            <a:r>
              <a:rPr lang="en-US" dirty="0" smtClean="0">
                <a:solidFill>
                  <a:srgbClr val="7030A0"/>
                </a:solidFill>
              </a:rPr>
              <a:t>-The dome is set on a base of windows that allow for light to enter the building and give the effect that the dome is floating in midair.</a:t>
            </a:r>
          </a:p>
          <a:p>
            <a:r>
              <a:rPr lang="en-US" dirty="0" smtClean="0">
                <a:solidFill>
                  <a:srgbClr val="7030A0"/>
                </a:solidFill>
              </a:rPr>
              <a:t>-Light symbolized God's presence in the church.</a:t>
            </a:r>
          </a:p>
          <a:p>
            <a:r>
              <a:rPr lang="en-US" dirty="0" smtClean="0">
                <a:solidFill>
                  <a:srgbClr val="7030A0"/>
                </a:solidFill>
              </a:rPr>
              <a:t>-Was later changed into an Islamic mosque (they added minarets or the outside towers later), and covered all the mosaic inside the Church with plaster.</a:t>
            </a:r>
            <a:endParaRPr lang="en-US" dirty="0">
              <a:solidFill>
                <a:srgbClr val="7030A0"/>
              </a:solidFill>
            </a:endParaRPr>
          </a:p>
        </p:txBody>
      </p:sp>
      <p:sp>
        <p:nvSpPr>
          <p:cNvPr id="6" name="TextBox 5"/>
          <p:cNvSpPr txBox="1"/>
          <p:nvPr/>
        </p:nvSpPr>
        <p:spPr>
          <a:xfrm>
            <a:off x="3810000" y="4267200"/>
            <a:ext cx="3581400" cy="369332"/>
          </a:xfrm>
          <a:prstGeom prst="rect">
            <a:avLst/>
          </a:prstGeom>
          <a:noFill/>
        </p:spPr>
        <p:txBody>
          <a:bodyPr wrap="square" rtlCol="0">
            <a:spAutoFit/>
          </a:bodyPr>
          <a:lstStyle/>
          <a:p>
            <a:r>
              <a:rPr lang="en-US" dirty="0" smtClean="0">
                <a:solidFill>
                  <a:srgbClr val="7030A0"/>
                </a:solidFill>
                <a:effectLst>
                  <a:outerShdw blurRad="38100" dist="38100" dir="2700000" algn="tl">
                    <a:srgbClr val="000000">
                      <a:alpha val="43137"/>
                    </a:srgbClr>
                  </a:outerShdw>
                </a:effectLst>
              </a:rPr>
              <a:t>Key Piece</a:t>
            </a:r>
            <a:endParaRPr lang="en-US" dirty="0">
              <a:solidFill>
                <a:srgbClr val="7030A0"/>
              </a:solidFill>
              <a:effectLst>
                <a:outerShdw blurRad="38100" dist="38100" dir="2700000" algn="tl">
                  <a:srgbClr val="000000">
                    <a:alpha val="43137"/>
                  </a:srgbClr>
                </a:outerShdw>
              </a:effectLst>
            </a:endParaRPr>
          </a:p>
        </p:txBody>
      </p:sp>
      <p:sp>
        <p:nvSpPr>
          <p:cNvPr id="7" name="5-Point Star 6"/>
          <p:cNvSpPr/>
          <p:nvPr/>
        </p:nvSpPr>
        <p:spPr>
          <a:xfrm>
            <a:off x="4495800" y="4191000"/>
            <a:ext cx="1524000" cy="1524000"/>
          </a:xfrm>
          <a:prstGeom prst="star5">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blinds(horizontal)">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blinds(horizontal)">
                                      <p:cBhvr>
                                        <p:cTn id="5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4114800" cy="3048000"/>
          </a:xfrm>
        </p:spPr>
        <p:txBody>
          <a:bodyPr rtlCol="0">
            <a:normAutofit/>
          </a:bodyPr>
          <a:lstStyle/>
          <a:p>
            <a:pPr fontAlgn="auto">
              <a:spcAft>
                <a:spcPts val="0"/>
              </a:spcAft>
              <a:defRPr/>
            </a:pPr>
            <a:r>
              <a:rPr lang="en-US" b="1" dirty="0" smtClean="0">
                <a:solidFill>
                  <a:schemeClr val="accent1">
                    <a:lumMod val="25000"/>
                  </a:schemeClr>
                </a:solidFill>
                <a:latin typeface="Lucida Calligraphy" pitchFamily="66" charset="0"/>
              </a:rPr>
              <a:t>Byzantine</a:t>
            </a:r>
            <a:br>
              <a:rPr lang="en-US" b="1" dirty="0" smtClean="0">
                <a:solidFill>
                  <a:schemeClr val="accent1">
                    <a:lumMod val="25000"/>
                  </a:schemeClr>
                </a:solidFill>
                <a:latin typeface="Lucida Calligraphy" pitchFamily="66" charset="0"/>
              </a:rPr>
            </a:br>
            <a:r>
              <a:rPr lang="en-US" b="1" dirty="0" smtClean="0">
                <a:solidFill>
                  <a:schemeClr val="accent1">
                    <a:lumMod val="25000"/>
                  </a:schemeClr>
                </a:solidFill>
                <a:latin typeface="Lucida Calligraphy" pitchFamily="66" charset="0"/>
              </a:rPr>
              <a:t>Art</a:t>
            </a:r>
            <a:br>
              <a:rPr lang="en-US" b="1" dirty="0" smtClean="0">
                <a:solidFill>
                  <a:schemeClr val="accent1">
                    <a:lumMod val="25000"/>
                  </a:schemeClr>
                </a:solidFill>
                <a:latin typeface="Lucida Calligraphy" pitchFamily="66" charset="0"/>
              </a:rPr>
            </a:br>
            <a:r>
              <a:rPr lang="en-US" b="1" dirty="0" smtClean="0">
                <a:solidFill>
                  <a:schemeClr val="accent1">
                    <a:lumMod val="25000"/>
                  </a:schemeClr>
                </a:solidFill>
                <a:latin typeface="Lucida Calligraphy" pitchFamily="66" charset="0"/>
              </a:rPr>
              <a:t>Chapter 12</a:t>
            </a:r>
            <a:endParaRPr lang="en-US" dirty="0">
              <a:solidFill>
                <a:schemeClr val="accent1">
                  <a:lumMod val="25000"/>
                </a:schemeClr>
              </a:solidFill>
            </a:endParaRPr>
          </a:p>
        </p:txBody>
      </p:sp>
      <p:sp>
        <p:nvSpPr>
          <p:cNvPr id="3" name="Subtitle 2"/>
          <p:cNvSpPr>
            <a:spLocks noGrp="1"/>
          </p:cNvSpPr>
          <p:nvPr>
            <p:ph type="subTitle" idx="1"/>
          </p:nvPr>
        </p:nvSpPr>
        <p:spPr>
          <a:xfrm>
            <a:off x="152400" y="3200400"/>
            <a:ext cx="4191000" cy="2971800"/>
          </a:xfrm>
        </p:spPr>
        <p:txBody>
          <a:bodyPr rtlCol="0">
            <a:normAutofit/>
          </a:bodyPr>
          <a:lstStyle/>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Flat</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Frozen </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Frontal</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Full of gold</a:t>
            </a:r>
          </a:p>
          <a:p>
            <a:pPr marL="514350" indent="-514350" fontAlgn="auto">
              <a:spcAft>
                <a:spcPts val="0"/>
              </a:spcAft>
              <a:buFont typeface="+mj-lt"/>
              <a:buAutoNum type="arabicPeriod"/>
              <a:defRPr/>
            </a:pPr>
            <a:r>
              <a:rPr lang="en-US" dirty="0" smtClean="0">
                <a:solidFill>
                  <a:schemeClr val="accent1">
                    <a:lumMod val="25000"/>
                  </a:schemeClr>
                </a:solidFill>
                <a:latin typeface="Lucida Calligraphy" pitchFamily="66" charset="0"/>
              </a:rPr>
              <a:t>Floating</a:t>
            </a:r>
            <a:endParaRPr lang="en-US" dirty="0">
              <a:solidFill>
                <a:schemeClr val="accent1">
                  <a:lumMod val="25000"/>
                </a:schemeClr>
              </a:solidFill>
              <a:latin typeface="Lucida Calligraphy" pitchFamily="66" charset="0"/>
            </a:endParaRPr>
          </a:p>
        </p:txBody>
      </p:sp>
      <p:sp>
        <p:nvSpPr>
          <p:cNvPr id="4" name="Flowchart: Delay 3"/>
          <p:cNvSpPr/>
          <p:nvPr/>
        </p:nvSpPr>
        <p:spPr>
          <a:xfrm rot="16200000">
            <a:off x="5522912" y="496888"/>
            <a:ext cx="2365375" cy="2895600"/>
          </a:xfrm>
          <a:prstGeom prst="flowChartDelay">
            <a:avLst/>
          </a:prstGeom>
          <a:solidFill>
            <a:srgbClr val="FFFF00"/>
          </a:solidFill>
          <a:ln w="539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7" name="Picture 3"/>
          <p:cNvPicPr>
            <a:picLocks noChangeAspect="1" noChangeArrowheads="1"/>
          </p:cNvPicPr>
          <p:nvPr/>
        </p:nvPicPr>
        <p:blipFill>
          <a:blip r:embed="rId2" cstate="print"/>
          <a:srcRect/>
          <a:stretch>
            <a:fillRect/>
          </a:stretch>
        </p:blipFill>
        <p:spPr bwMode="auto">
          <a:xfrm>
            <a:off x="5410200" y="1676400"/>
            <a:ext cx="2570163" cy="1223963"/>
          </a:xfrm>
          <a:prstGeom prst="rect">
            <a:avLst/>
          </a:prstGeom>
          <a:noFill/>
          <a:ln w="9525">
            <a:noFill/>
            <a:miter lim="800000"/>
            <a:headEnd/>
            <a:tailEnd/>
          </a:ln>
        </p:spPr>
      </p:pic>
      <p:sp>
        <p:nvSpPr>
          <p:cNvPr id="6" name="TextBox 6"/>
          <p:cNvSpPr txBox="1">
            <a:spLocks noChangeArrowheads="1"/>
          </p:cNvSpPr>
          <p:nvPr/>
        </p:nvSpPr>
        <p:spPr bwMode="auto">
          <a:xfrm>
            <a:off x="4572000" y="3276600"/>
            <a:ext cx="4098925" cy="1569660"/>
          </a:xfrm>
          <a:prstGeom prst="rect">
            <a:avLst/>
          </a:prstGeom>
          <a:noFill/>
          <a:ln w="9525">
            <a:noFill/>
            <a:miter lim="800000"/>
            <a:headEnd/>
            <a:tailEnd/>
          </a:ln>
        </p:spPr>
        <p:txBody>
          <a:bodyPr>
            <a:spAutoFit/>
          </a:bodyPr>
          <a:lstStyle/>
          <a:p>
            <a:pPr algn="ctr" fontAlgn="auto">
              <a:spcBef>
                <a:spcPts val="0"/>
              </a:spcBef>
              <a:spcAft>
                <a:spcPts val="0"/>
              </a:spcAft>
              <a:defRPr/>
            </a:pPr>
            <a:r>
              <a:rPr lang="en-US" sz="4800" dirty="0">
                <a:solidFill>
                  <a:schemeClr val="accent1">
                    <a:lumMod val="25000"/>
                  </a:schemeClr>
                </a:solidFill>
                <a:latin typeface="Lucida Calligraphy" pitchFamily="66" charset="0"/>
              </a:rPr>
              <a:t>Domes- mosaics- 5 F’s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n-US" smtClean="0"/>
          </a:p>
        </p:txBody>
      </p:sp>
      <p:sp>
        <p:nvSpPr>
          <p:cNvPr id="18435" name="Rectangle 3"/>
          <p:cNvSpPr>
            <a:spLocks noGrp="1" noChangeArrowheads="1"/>
          </p:cNvSpPr>
          <p:nvPr>
            <p:ph type="body" idx="1"/>
          </p:nvPr>
        </p:nvSpPr>
        <p:spPr/>
        <p:txBody>
          <a:bodyPr/>
          <a:lstStyle/>
          <a:p>
            <a:pPr eaLnBrk="1" hangingPunct="1"/>
            <a:endParaRPr lang="en-US" smtClean="0"/>
          </a:p>
        </p:txBody>
      </p:sp>
      <p:pic>
        <p:nvPicPr>
          <p:cNvPr id="18436" name="Picture 5" descr="Image:Pendentive and Dome.png">
            <a:hlinkClick r:id="rId2"/>
          </p:cNvPr>
          <p:cNvPicPr>
            <a:picLocks noChangeAspect="1" noChangeArrowheads="1"/>
          </p:cNvPicPr>
          <p:nvPr/>
        </p:nvPicPr>
        <p:blipFill>
          <a:blip r:embed="rId3" cstate="print"/>
          <a:srcRect/>
          <a:stretch>
            <a:fillRect/>
          </a:stretch>
        </p:blipFill>
        <p:spPr bwMode="auto">
          <a:xfrm>
            <a:off x="762000" y="571500"/>
            <a:ext cx="7620000" cy="5715000"/>
          </a:xfrm>
          <a:prstGeom prst="rect">
            <a:avLst/>
          </a:prstGeom>
          <a:noFill/>
          <a:ln w="9525">
            <a:noFill/>
            <a:miter lim="800000"/>
            <a:headEnd/>
            <a:tailEnd/>
          </a:ln>
        </p:spPr>
      </p:pic>
      <p:pic>
        <p:nvPicPr>
          <p:cNvPr id="38913" name="Picture 1" descr="F:\byzantine art\pendentive and squinch.jpg"/>
          <p:cNvPicPr>
            <a:picLocks noChangeAspect="1" noChangeArrowheads="1"/>
          </p:cNvPicPr>
          <p:nvPr/>
        </p:nvPicPr>
        <p:blipFill>
          <a:blip r:embed="rId4" cstate="print"/>
          <a:srcRect/>
          <a:stretch>
            <a:fillRect/>
          </a:stretch>
        </p:blipFill>
        <p:spPr bwMode="auto">
          <a:xfrm>
            <a:off x="456712" y="1143000"/>
            <a:ext cx="8438968" cy="55029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blinds(horizontal)">
                                      <p:cBhvr>
                                        <p:cTn id="7" dur="500"/>
                                        <p:tgtEl>
                                          <p:spTgt spid="389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rgbClr val="FF0000"/>
                </a:solidFill>
              </a:rPr>
              <a:t>pendentive</a:t>
            </a:r>
            <a:r>
              <a:rPr lang="en-US" dirty="0" smtClean="0">
                <a:solidFill>
                  <a:srgbClr val="FF0000"/>
                </a:solidFill>
              </a:rPr>
              <a:t> and </a:t>
            </a:r>
            <a:r>
              <a:rPr lang="en-US" dirty="0" err="1" smtClean="0">
                <a:solidFill>
                  <a:srgbClr val="FF0000"/>
                </a:solidFill>
              </a:rPr>
              <a:t>squinch</a:t>
            </a:r>
            <a:r>
              <a:rPr lang="en-US" dirty="0" smtClean="0"/>
              <a:t/>
            </a:r>
            <a:br>
              <a:rPr lang="en-US" dirty="0" smtClean="0"/>
            </a:br>
            <a:endParaRPr lang="en-US" dirty="0"/>
          </a:p>
        </p:txBody>
      </p:sp>
      <p:sp>
        <p:nvSpPr>
          <p:cNvPr id="3" name="Content Placeholder 2"/>
          <p:cNvSpPr>
            <a:spLocks noGrp="1"/>
          </p:cNvSpPr>
          <p:nvPr>
            <p:ph idx="1"/>
          </p:nvPr>
        </p:nvSpPr>
        <p:spPr>
          <a:xfrm>
            <a:off x="457200" y="1600200"/>
            <a:ext cx="5029200" cy="4709160"/>
          </a:xfrm>
        </p:spPr>
        <p:txBody>
          <a:bodyPr>
            <a:normAutofit/>
          </a:bodyPr>
          <a:lstStyle/>
          <a:p>
            <a:r>
              <a:rPr lang="en-US" dirty="0" smtClean="0">
                <a:solidFill>
                  <a:schemeClr val="accent1">
                    <a:lumMod val="25000"/>
                  </a:schemeClr>
                </a:solidFill>
              </a:rPr>
              <a:t>A </a:t>
            </a:r>
            <a:r>
              <a:rPr lang="en-US" dirty="0" smtClean="0">
                <a:solidFill>
                  <a:schemeClr val="accent1">
                    <a:lumMod val="25000"/>
                  </a:schemeClr>
                </a:solidFill>
              </a:rPr>
              <a:t>way to add a dome to a square </a:t>
            </a:r>
            <a:r>
              <a:rPr lang="en-US" dirty="0" smtClean="0">
                <a:solidFill>
                  <a:schemeClr val="accent1">
                    <a:lumMod val="25000"/>
                  </a:schemeClr>
                </a:solidFill>
              </a:rPr>
              <a:t>base. The </a:t>
            </a:r>
            <a:r>
              <a:rPr lang="en-US" dirty="0" err="1" smtClean="0">
                <a:solidFill>
                  <a:schemeClr val="accent1">
                    <a:lumMod val="25000"/>
                  </a:schemeClr>
                </a:solidFill>
              </a:rPr>
              <a:t>squinch</a:t>
            </a:r>
            <a:r>
              <a:rPr lang="en-US" dirty="0" smtClean="0">
                <a:solidFill>
                  <a:schemeClr val="accent1">
                    <a:lumMod val="25000"/>
                  </a:schemeClr>
                </a:solidFill>
              </a:rPr>
              <a:t> is a bridge that cuts across each corner of the structure and the </a:t>
            </a:r>
            <a:r>
              <a:rPr lang="en-US" dirty="0" err="1" smtClean="0">
                <a:solidFill>
                  <a:schemeClr val="accent1">
                    <a:lumMod val="25000"/>
                  </a:schemeClr>
                </a:solidFill>
              </a:rPr>
              <a:t>pendentive</a:t>
            </a:r>
            <a:r>
              <a:rPr lang="en-US" dirty="0" smtClean="0">
                <a:solidFill>
                  <a:schemeClr val="accent1">
                    <a:lumMod val="25000"/>
                  </a:schemeClr>
                </a:solidFill>
              </a:rPr>
              <a:t> is the curve that connects the rest of the space around the </a:t>
            </a:r>
            <a:r>
              <a:rPr lang="en-US" dirty="0" smtClean="0">
                <a:solidFill>
                  <a:schemeClr val="accent1">
                    <a:lumMod val="25000"/>
                  </a:schemeClr>
                </a:solidFill>
              </a:rPr>
              <a:t>dome.  They are used independent of each other.  </a:t>
            </a:r>
            <a:endParaRPr lang="en-US" dirty="0" smtClean="0">
              <a:solidFill>
                <a:schemeClr val="accent1">
                  <a:lumMod val="25000"/>
                </a:schemeClr>
              </a:solidFill>
            </a:endParaRPr>
          </a:p>
          <a:p>
            <a:endParaRPr lang="en-US" dirty="0"/>
          </a:p>
        </p:txBody>
      </p:sp>
      <p:pic>
        <p:nvPicPr>
          <p:cNvPr id="4" name="Picture 1" descr="F:\byzantine art\pendentive and squinch.jpg"/>
          <p:cNvPicPr>
            <a:picLocks noChangeAspect="1" noChangeArrowheads="1"/>
          </p:cNvPicPr>
          <p:nvPr/>
        </p:nvPicPr>
        <p:blipFill>
          <a:blip r:embed="rId2" cstate="print"/>
          <a:srcRect/>
          <a:stretch>
            <a:fillRect/>
          </a:stretch>
        </p:blipFill>
        <p:spPr bwMode="auto">
          <a:xfrm>
            <a:off x="5521458" y="1447800"/>
            <a:ext cx="3622542" cy="2362199"/>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smtClean="0"/>
          </a:p>
        </p:txBody>
      </p:sp>
      <p:sp>
        <p:nvSpPr>
          <p:cNvPr id="20483" name="Rectangle 3"/>
          <p:cNvSpPr>
            <a:spLocks noGrp="1" noChangeArrowheads="1"/>
          </p:cNvSpPr>
          <p:nvPr>
            <p:ph type="body" idx="1"/>
          </p:nvPr>
        </p:nvSpPr>
        <p:spPr>
          <a:xfrm>
            <a:off x="457200" y="3810000"/>
            <a:ext cx="2590800" cy="2499360"/>
          </a:xfrm>
        </p:spPr>
        <p:txBody>
          <a:bodyPr>
            <a:normAutofit lnSpcReduction="10000"/>
          </a:bodyPr>
          <a:lstStyle/>
          <a:p>
            <a:pPr eaLnBrk="1" hangingPunct="1"/>
            <a:r>
              <a:rPr lang="en-US" sz="1800" dirty="0" smtClean="0">
                <a:solidFill>
                  <a:srgbClr val="7030A0"/>
                </a:solidFill>
              </a:rPr>
              <a:t>The builders sought Roman monumentality as an effect and did not design the building according to Roman  principles.</a:t>
            </a:r>
            <a:endParaRPr lang="en-US" sz="1800" dirty="0" smtClean="0">
              <a:solidFill>
                <a:srgbClr val="7030A0"/>
              </a:solidFill>
            </a:endParaRPr>
          </a:p>
        </p:txBody>
      </p:sp>
      <p:pic>
        <p:nvPicPr>
          <p:cNvPr id="20485" name="Picture 7" descr="2Pantheon%20Axonometric"/>
          <p:cNvPicPr>
            <a:picLocks noChangeAspect="1" noChangeArrowheads="1"/>
          </p:cNvPicPr>
          <p:nvPr/>
        </p:nvPicPr>
        <p:blipFill>
          <a:blip r:embed="rId2" cstate="print"/>
          <a:srcRect/>
          <a:stretch>
            <a:fillRect/>
          </a:stretch>
        </p:blipFill>
        <p:spPr bwMode="auto">
          <a:xfrm>
            <a:off x="3352800" y="3657600"/>
            <a:ext cx="5238750" cy="3933825"/>
          </a:xfrm>
          <a:prstGeom prst="rect">
            <a:avLst/>
          </a:prstGeom>
          <a:noFill/>
          <a:ln w="9525">
            <a:noFill/>
            <a:miter lim="800000"/>
            <a:headEnd/>
            <a:tailEnd/>
          </a:ln>
        </p:spPr>
      </p:pic>
      <p:pic>
        <p:nvPicPr>
          <p:cNvPr id="35841" name="Picture 1" descr="F:\byzantine art\Hagia-Sophia-Laengsschnitt.jpg"/>
          <p:cNvPicPr>
            <a:picLocks noChangeAspect="1" noChangeArrowheads="1"/>
          </p:cNvPicPr>
          <p:nvPr/>
        </p:nvPicPr>
        <p:blipFill>
          <a:blip r:embed="rId3" cstate="print"/>
          <a:srcRect/>
          <a:stretch>
            <a:fillRect/>
          </a:stretch>
        </p:blipFill>
        <p:spPr bwMode="auto">
          <a:xfrm>
            <a:off x="0" y="0"/>
            <a:ext cx="8077200" cy="3864766"/>
          </a:xfrm>
          <a:prstGeom prst="rect">
            <a:avLst/>
          </a:prstGeom>
          <a:noFill/>
        </p:spPr>
      </p:pic>
      <p:pic>
        <p:nvPicPr>
          <p:cNvPr id="7" name="Picture 4" descr="12-04b"/>
          <p:cNvPicPr>
            <a:picLocks noChangeAspect="1" noChangeArrowheads="1"/>
          </p:cNvPicPr>
          <p:nvPr/>
        </p:nvPicPr>
        <p:blipFill>
          <a:blip r:embed="rId4" cstate="print"/>
          <a:srcRect/>
          <a:stretch>
            <a:fillRect/>
          </a:stretch>
        </p:blipFill>
        <p:spPr bwMode="auto">
          <a:xfrm>
            <a:off x="3124200" y="2514600"/>
            <a:ext cx="5638800" cy="4699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0485"/>
                                        </p:tgtEl>
                                      </p:cBhvr>
                                    </p:animEffect>
                                    <p:set>
                                      <p:cBhvr>
                                        <p:cTn id="7" dur="1" fill="hold">
                                          <p:stCondLst>
                                            <p:cond delay="499"/>
                                          </p:stCondLst>
                                        </p:cTn>
                                        <p:tgtEl>
                                          <p:spTgt spid="2048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http://www.dailyistanbultours.com/images/photo-gallery/hagia-sofia/hagia_sophia_istanbul_turkey__hagia_sophia_photos__hagia_sofia_pictures__istanbul_turkey_hagia_sophia_sofia_ayasofya__29_.jpg"/>
          <p:cNvPicPr>
            <a:picLocks noChangeAspect="1" noChangeArrowheads="1"/>
          </p:cNvPicPr>
          <p:nvPr/>
        </p:nvPicPr>
        <p:blipFill>
          <a:blip r:embed="rId3" cstate="print"/>
          <a:srcRect/>
          <a:stretch>
            <a:fillRect/>
          </a:stretch>
        </p:blipFill>
        <p:spPr bwMode="auto">
          <a:xfrm>
            <a:off x="0" y="0"/>
            <a:ext cx="90820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en-US" smtClean="0"/>
          </a:p>
        </p:txBody>
      </p:sp>
      <p:sp>
        <p:nvSpPr>
          <p:cNvPr id="21507" name="Rectangle 3"/>
          <p:cNvSpPr>
            <a:spLocks noGrp="1" noChangeArrowheads="1"/>
          </p:cNvSpPr>
          <p:nvPr>
            <p:ph type="body" idx="1"/>
          </p:nvPr>
        </p:nvSpPr>
        <p:spPr/>
        <p:txBody>
          <a:bodyPr/>
          <a:lstStyle/>
          <a:p>
            <a:pPr eaLnBrk="1" hangingPunct="1"/>
            <a:endParaRPr lang="en-US" smtClean="0"/>
          </a:p>
        </p:txBody>
      </p:sp>
      <p:pic>
        <p:nvPicPr>
          <p:cNvPr id="21510" name="Picture 6" descr="12-05"/>
          <p:cNvPicPr>
            <a:picLocks noChangeAspect="1" noChangeArrowheads="1"/>
          </p:cNvPicPr>
          <p:nvPr/>
        </p:nvPicPr>
        <p:blipFill>
          <a:blip r:embed="rId3" cstate="print"/>
          <a:srcRect/>
          <a:stretch>
            <a:fillRect/>
          </a:stretch>
        </p:blipFill>
        <p:spPr bwMode="auto">
          <a:xfrm>
            <a:off x="4064265" y="609600"/>
            <a:ext cx="5079735" cy="5562600"/>
          </a:xfrm>
          <a:prstGeom prst="rect">
            <a:avLst/>
          </a:prstGeom>
          <a:noFill/>
          <a:ln w="9525">
            <a:noFill/>
            <a:miter lim="800000"/>
            <a:headEnd/>
            <a:tailEnd/>
          </a:ln>
        </p:spPr>
      </p:pic>
      <p:pic>
        <p:nvPicPr>
          <p:cNvPr id="21511" name="Picture 7" descr="12-05alt"/>
          <p:cNvPicPr>
            <a:picLocks noChangeAspect="1" noChangeArrowheads="1"/>
          </p:cNvPicPr>
          <p:nvPr/>
        </p:nvPicPr>
        <p:blipFill>
          <a:blip r:embed="rId4" cstate="print"/>
          <a:srcRect/>
          <a:stretch>
            <a:fillRect/>
          </a:stretch>
        </p:blipFill>
        <p:spPr bwMode="auto">
          <a:xfrm>
            <a:off x="152400" y="533400"/>
            <a:ext cx="39624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smtClean="0"/>
          </a:p>
        </p:txBody>
      </p:sp>
      <p:sp>
        <p:nvSpPr>
          <p:cNvPr id="22531" name="Rectangle 3"/>
          <p:cNvSpPr>
            <a:spLocks noGrp="1" noChangeArrowheads="1"/>
          </p:cNvSpPr>
          <p:nvPr>
            <p:ph type="body" idx="1"/>
          </p:nvPr>
        </p:nvSpPr>
        <p:spPr>
          <a:xfrm>
            <a:off x="457200" y="4648200"/>
            <a:ext cx="8229600" cy="1661160"/>
          </a:xfrm>
        </p:spPr>
        <p:txBody>
          <a:bodyPr>
            <a:normAutofit/>
          </a:bodyPr>
          <a:lstStyle/>
          <a:p>
            <a:pPr eaLnBrk="1" hangingPunct="1"/>
            <a:r>
              <a:rPr lang="en-US" sz="1800" dirty="0" smtClean="0">
                <a:solidFill>
                  <a:srgbClr val="7030A0"/>
                </a:solidFill>
              </a:rPr>
              <a:t>You might say that the space is not illuminated by the sun from without, but that the radiance is generated from within, so great an abundance of light bathes the shrine from all around.</a:t>
            </a:r>
          </a:p>
          <a:p>
            <a:pPr eaLnBrk="1" hangingPunct="1"/>
            <a:r>
              <a:rPr lang="en-US" sz="1800" dirty="0" smtClean="0">
                <a:solidFill>
                  <a:srgbClr val="7030A0"/>
                </a:solidFill>
              </a:rPr>
              <a:t>Procopius, the historian </a:t>
            </a:r>
          </a:p>
          <a:p>
            <a:pPr eaLnBrk="1" hangingPunct="1"/>
            <a:r>
              <a:rPr lang="en-US" sz="1800" dirty="0" smtClean="0">
                <a:solidFill>
                  <a:srgbClr val="7030A0"/>
                </a:solidFill>
              </a:rPr>
              <a:t>6th century</a:t>
            </a:r>
            <a:endParaRPr lang="en-US" sz="1800" dirty="0" smtClean="0">
              <a:solidFill>
                <a:srgbClr val="7030A0"/>
              </a:solidFill>
            </a:endParaRPr>
          </a:p>
        </p:txBody>
      </p:sp>
      <p:pic>
        <p:nvPicPr>
          <p:cNvPr id="22532" name="Picture 5" descr="09sophia"/>
          <p:cNvPicPr>
            <a:picLocks noChangeAspect="1" noChangeArrowheads="1"/>
          </p:cNvPicPr>
          <p:nvPr/>
        </p:nvPicPr>
        <p:blipFill>
          <a:blip r:embed="rId2" cstate="print"/>
          <a:srcRect/>
          <a:stretch>
            <a:fillRect/>
          </a:stretch>
        </p:blipFill>
        <p:spPr bwMode="auto">
          <a:xfrm>
            <a:off x="1143000" y="0"/>
            <a:ext cx="7239000" cy="4856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smtClean="0"/>
          </a:p>
        </p:txBody>
      </p:sp>
      <p:sp>
        <p:nvSpPr>
          <p:cNvPr id="23555" name="Rectangle 3"/>
          <p:cNvSpPr>
            <a:spLocks noGrp="1" noChangeArrowheads="1"/>
          </p:cNvSpPr>
          <p:nvPr>
            <p:ph type="body" idx="1"/>
          </p:nvPr>
        </p:nvSpPr>
        <p:spPr/>
        <p:txBody>
          <a:bodyPr/>
          <a:lstStyle/>
          <a:p>
            <a:pPr eaLnBrk="1" hangingPunct="1"/>
            <a:endParaRPr lang="en-US" smtClean="0"/>
          </a:p>
        </p:txBody>
      </p:sp>
      <p:pic>
        <p:nvPicPr>
          <p:cNvPr id="23556" name="Picture 5" descr="Interior, Hagia Sophia, Istanbul, Turkey."/>
          <p:cNvPicPr>
            <a:picLocks noChangeAspect="1" noChangeArrowheads="1"/>
          </p:cNvPicPr>
          <p:nvPr/>
        </p:nvPicPr>
        <p:blipFill>
          <a:blip r:embed="rId2" cstate="print"/>
          <a:srcRect/>
          <a:stretch>
            <a:fillRect/>
          </a:stretch>
        </p:blipFill>
        <p:spPr bwMode="auto">
          <a:xfrm>
            <a:off x="0" y="0"/>
            <a:ext cx="4464050" cy="6858000"/>
          </a:xfrm>
          <a:prstGeom prst="rect">
            <a:avLst/>
          </a:prstGeom>
          <a:noFill/>
          <a:ln w="9525">
            <a:noFill/>
            <a:miter lim="800000"/>
            <a:headEnd/>
            <a:tailEnd/>
          </a:ln>
        </p:spPr>
      </p:pic>
      <p:pic>
        <p:nvPicPr>
          <p:cNvPr id="23557" name="Picture 7" descr="Hagia_Sophia_Interior_Dome"/>
          <p:cNvPicPr>
            <a:picLocks noChangeAspect="1" noChangeArrowheads="1"/>
          </p:cNvPicPr>
          <p:nvPr/>
        </p:nvPicPr>
        <p:blipFill>
          <a:blip r:embed="rId3" cstate="print"/>
          <a:srcRect/>
          <a:stretch>
            <a:fillRect/>
          </a:stretch>
        </p:blipFill>
        <p:spPr bwMode="auto">
          <a:xfrm>
            <a:off x="4495800" y="0"/>
            <a:ext cx="45656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5029200" cy="563563"/>
          </a:xfrm>
        </p:spPr>
        <p:txBody>
          <a:bodyPr rtlCol="0">
            <a:normAutofit fontScale="90000"/>
          </a:bodyPr>
          <a:lstStyle/>
          <a:p>
            <a:pPr fontAlgn="auto">
              <a:spcAft>
                <a:spcPts val="0"/>
              </a:spcAft>
              <a:defRPr/>
            </a:pPr>
            <a:r>
              <a:rPr lang="en-US" dirty="0" smtClean="0">
                <a:solidFill>
                  <a:srgbClr val="7030A0"/>
                </a:solidFill>
                <a:latin typeface="Lucida Calligraphy" pitchFamily="66" charset="0"/>
              </a:rPr>
              <a:t>Early Byzantine</a:t>
            </a:r>
            <a:endParaRPr lang="en-US" dirty="0">
              <a:solidFill>
                <a:srgbClr val="7030A0"/>
              </a:solidFill>
              <a:latin typeface="Lucida Calligraphy" pitchFamily="66" charset="0"/>
            </a:endParaRPr>
          </a:p>
        </p:txBody>
      </p:sp>
      <p:sp>
        <p:nvSpPr>
          <p:cNvPr id="3" name="Content Placeholder 2"/>
          <p:cNvSpPr>
            <a:spLocks noGrp="1"/>
          </p:cNvSpPr>
          <p:nvPr>
            <p:ph idx="1"/>
          </p:nvPr>
        </p:nvSpPr>
        <p:spPr>
          <a:xfrm>
            <a:off x="304800" y="914400"/>
            <a:ext cx="3505200" cy="1752600"/>
          </a:xfrm>
        </p:spPr>
        <p:style>
          <a:lnRef idx="1">
            <a:schemeClr val="accent4"/>
          </a:lnRef>
          <a:fillRef idx="3">
            <a:schemeClr val="accent4"/>
          </a:fillRef>
          <a:effectRef idx="2">
            <a:schemeClr val="accent4"/>
          </a:effectRef>
          <a:fontRef idx="minor">
            <a:schemeClr val="lt1"/>
          </a:fontRef>
        </p:style>
        <p:txBody>
          <a:bodyPr rtlCol="0">
            <a:normAutofit fontScale="62500" lnSpcReduction="20000"/>
          </a:bodyPr>
          <a:lstStyle/>
          <a:p>
            <a:pPr fontAlgn="auto">
              <a:spcAft>
                <a:spcPts val="0"/>
              </a:spcAft>
              <a:buFont typeface="Arial" pitchFamily="34" charset="0"/>
              <a:buChar char="•"/>
              <a:defRPr/>
            </a:pPr>
            <a:r>
              <a:rPr lang="en-US" dirty="0" smtClean="0">
                <a:solidFill>
                  <a:srgbClr val="7030A0"/>
                </a:solidFill>
                <a:latin typeface="Lucida Calligraphy" pitchFamily="66" charset="0"/>
              </a:rPr>
              <a:t>Sculpture</a:t>
            </a:r>
          </a:p>
          <a:p>
            <a:pPr lvl="1" fontAlgn="auto">
              <a:spcAft>
                <a:spcPts val="0"/>
              </a:spcAft>
              <a:buFont typeface="Arial" pitchFamily="34" charset="0"/>
              <a:buChar char="–"/>
              <a:defRPr/>
            </a:pPr>
            <a:r>
              <a:rPr lang="en-US" dirty="0" smtClean="0">
                <a:solidFill>
                  <a:srgbClr val="7030A0"/>
                </a:solidFill>
                <a:latin typeface="Lucida Calligraphy" pitchFamily="66" charset="0"/>
              </a:rPr>
              <a:t>Ivory and precious metals</a:t>
            </a:r>
          </a:p>
          <a:p>
            <a:pPr lvl="1" fontAlgn="auto">
              <a:spcAft>
                <a:spcPts val="0"/>
              </a:spcAft>
              <a:buFont typeface="Arial" pitchFamily="34" charset="0"/>
              <a:buChar char="–"/>
              <a:defRPr/>
            </a:pPr>
            <a:r>
              <a:rPr lang="en-US" dirty="0" smtClean="0">
                <a:solidFill>
                  <a:srgbClr val="7030A0"/>
                </a:solidFill>
                <a:latin typeface="Lucida Calligraphy" pitchFamily="66" charset="0"/>
              </a:rPr>
              <a:t>Continued Roman appearance</a:t>
            </a:r>
          </a:p>
          <a:p>
            <a:pPr lvl="1" fontAlgn="auto">
              <a:spcAft>
                <a:spcPts val="0"/>
              </a:spcAft>
              <a:buFont typeface="Arial" pitchFamily="34" charset="0"/>
              <a:buChar char="–"/>
              <a:defRPr/>
            </a:pPr>
            <a:r>
              <a:rPr lang="en-US" dirty="0" smtClean="0">
                <a:solidFill>
                  <a:srgbClr val="7030A0"/>
                </a:solidFill>
                <a:latin typeface="Lucida Calligraphy" pitchFamily="66" charset="0"/>
              </a:rPr>
              <a:t>Detail oriented</a:t>
            </a:r>
          </a:p>
          <a:p>
            <a:pPr lvl="1" fontAlgn="auto">
              <a:spcAft>
                <a:spcPts val="0"/>
              </a:spcAft>
              <a:buFont typeface="Arial" pitchFamily="34" charset="0"/>
              <a:buChar char="–"/>
              <a:defRPr/>
            </a:pPr>
            <a:r>
              <a:rPr lang="en-US" dirty="0" smtClean="0">
                <a:solidFill>
                  <a:srgbClr val="7030A0"/>
                </a:solidFill>
                <a:latin typeface="Lucida Calligraphy" pitchFamily="66" charset="0"/>
              </a:rPr>
              <a:t>Undercutting</a:t>
            </a:r>
          </a:p>
          <a:p>
            <a:pPr lvl="1" fontAlgn="auto">
              <a:spcAft>
                <a:spcPts val="0"/>
              </a:spcAft>
              <a:buFont typeface="Arial" pitchFamily="34" charset="0"/>
              <a:buChar char="–"/>
              <a:defRPr/>
            </a:pPr>
            <a:r>
              <a:rPr lang="en-US" dirty="0" smtClean="0">
                <a:solidFill>
                  <a:srgbClr val="7030A0"/>
                </a:solidFill>
                <a:latin typeface="Lucida Calligraphy" pitchFamily="66" charset="0"/>
              </a:rPr>
              <a:t>Icons (Early Empire most destroyed)</a:t>
            </a:r>
          </a:p>
          <a:p>
            <a:pPr fontAlgn="auto">
              <a:spcAft>
                <a:spcPts val="0"/>
              </a:spcAft>
              <a:buFont typeface="Arial" pitchFamily="34" charset="0"/>
              <a:buChar char="•"/>
              <a:defRPr/>
            </a:pPr>
            <a:endParaRPr lang="en-US" dirty="0"/>
          </a:p>
        </p:txBody>
      </p:sp>
      <p:pic>
        <p:nvPicPr>
          <p:cNvPr id="5124" name="Picture 7" descr="http://legacy.earlham.edu/~vanbma/20th%20century/images/AAFQKLN0.jpg"/>
          <p:cNvPicPr>
            <a:picLocks noChangeAspect="1" noChangeArrowheads="1"/>
          </p:cNvPicPr>
          <p:nvPr/>
        </p:nvPicPr>
        <p:blipFill>
          <a:blip r:embed="rId2" cstate="print"/>
          <a:srcRect/>
          <a:stretch>
            <a:fillRect/>
          </a:stretch>
        </p:blipFill>
        <p:spPr bwMode="auto">
          <a:xfrm>
            <a:off x="5181600" y="152400"/>
            <a:ext cx="2082800" cy="2819400"/>
          </a:xfrm>
          <a:prstGeom prst="rect">
            <a:avLst/>
          </a:prstGeom>
          <a:noFill/>
          <a:ln w="9525">
            <a:noFill/>
            <a:miter lim="800000"/>
            <a:headEnd/>
            <a:tailEnd/>
          </a:ln>
        </p:spPr>
      </p:pic>
      <p:pic>
        <p:nvPicPr>
          <p:cNvPr id="5125" name="Picture 10" descr="http://legacy.earlham.edu/~vanbma/20th%20century/images/AAAZNQH0.jpg"/>
          <p:cNvPicPr>
            <a:picLocks noChangeAspect="1" noChangeArrowheads="1"/>
          </p:cNvPicPr>
          <p:nvPr/>
        </p:nvPicPr>
        <p:blipFill>
          <a:blip r:embed="rId3" cstate="print"/>
          <a:srcRect/>
          <a:stretch>
            <a:fillRect/>
          </a:stretch>
        </p:blipFill>
        <p:spPr bwMode="auto">
          <a:xfrm>
            <a:off x="7531100" y="77788"/>
            <a:ext cx="914400" cy="2751137"/>
          </a:xfrm>
          <a:prstGeom prst="rect">
            <a:avLst/>
          </a:prstGeom>
          <a:noFill/>
          <a:ln w="9525">
            <a:noFill/>
            <a:miter lim="800000"/>
            <a:headEnd/>
            <a:tailEnd/>
          </a:ln>
        </p:spPr>
      </p:pic>
      <p:sp>
        <p:nvSpPr>
          <p:cNvPr id="6" name="Content Placeholder 2"/>
          <p:cNvSpPr txBox="1">
            <a:spLocks/>
          </p:cNvSpPr>
          <p:nvPr/>
        </p:nvSpPr>
        <p:spPr>
          <a:xfrm>
            <a:off x="457200" y="2819400"/>
            <a:ext cx="3505200" cy="1371600"/>
          </a:xfrm>
          <a:prstGeom prst="rect">
            <a:avLst/>
          </a:prstGeom>
        </p:spPr>
        <p:style>
          <a:lnRef idx="1">
            <a:schemeClr val="accent4"/>
          </a:lnRef>
          <a:fillRef idx="3">
            <a:schemeClr val="accent4"/>
          </a:fillRef>
          <a:effectRef idx="2">
            <a:schemeClr val="accent4"/>
          </a:effectRef>
          <a:fontRef idx="minor">
            <a:schemeClr val="lt1"/>
          </a:fontRef>
        </p:style>
        <p:txBody>
          <a:bodyPr>
            <a:normAutofit/>
          </a:bodyPr>
          <a:lstStyle/>
          <a:p>
            <a:pPr fontAlgn="auto">
              <a:spcBef>
                <a:spcPts val="0"/>
              </a:spcBef>
              <a:spcAft>
                <a:spcPts val="0"/>
              </a:spcAft>
              <a:buFont typeface="Arial" pitchFamily="34" charset="0"/>
              <a:buChar char="•"/>
              <a:defRPr/>
            </a:pPr>
            <a:r>
              <a:rPr lang="en-US" dirty="0">
                <a:solidFill>
                  <a:srgbClr val="7030A0"/>
                </a:solidFill>
                <a:latin typeface="Lucida Calligraphy" pitchFamily="66" charset="0"/>
              </a:rPr>
              <a:t>Architecture</a:t>
            </a:r>
          </a:p>
          <a:p>
            <a:pPr lvl="1" fontAlgn="auto">
              <a:spcBef>
                <a:spcPts val="0"/>
              </a:spcBef>
              <a:spcAft>
                <a:spcPts val="0"/>
              </a:spcAft>
              <a:buFont typeface="Arial" pitchFamily="34" charset="0"/>
              <a:buChar char="•"/>
              <a:defRPr/>
            </a:pPr>
            <a:r>
              <a:rPr lang="en-US" dirty="0">
                <a:solidFill>
                  <a:srgbClr val="7030A0"/>
                </a:solidFill>
                <a:latin typeface="Lucida Calligraphy" pitchFamily="66" charset="0"/>
              </a:rPr>
              <a:t>Single Domes </a:t>
            </a:r>
          </a:p>
          <a:p>
            <a:pPr lvl="1" fontAlgn="auto">
              <a:spcBef>
                <a:spcPts val="0"/>
              </a:spcBef>
              <a:spcAft>
                <a:spcPts val="0"/>
              </a:spcAft>
              <a:buFont typeface="Arial" pitchFamily="34" charset="0"/>
              <a:buChar char="•"/>
              <a:defRPr/>
            </a:pPr>
            <a:r>
              <a:rPr lang="en-US" dirty="0" err="1">
                <a:solidFill>
                  <a:srgbClr val="7030A0"/>
                </a:solidFill>
                <a:latin typeface="Lucida Calligraphy" pitchFamily="66" charset="0"/>
              </a:rPr>
              <a:t>Squinches</a:t>
            </a:r>
            <a:r>
              <a:rPr lang="en-US" dirty="0">
                <a:solidFill>
                  <a:srgbClr val="7030A0"/>
                </a:solidFill>
                <a:latin typeface="Lucida Calligraphy" pitchFamily="66" charset="0"/>
              </a:rPr>
              <a:t> and </a:t>
            </a:r>
            <a:r>
              <a:rPr lang="en-US" dirty="0" err="1">
                <a:solidFill>
                  <a:srgbClr val="7030A0"/>
                </a:solidFill>
                <a:latin typeface="Lucida Calligraphy" pitchFamily="66" charset="0"/>
              </a:rPr>
              <a:t>Pendentives</a:t>
            </a:r>
            <a:endParaRPr lang="en-US" dirty="0">
              <a:solidFill>
                <a:srgbClr val="7030A0"/>
              </a:solidFill>
              <a:latin typeface="Lucida Calligraphy" pitchFamily="66" charset="0"/>
            </a:endParaRPr>
          </a:p>
          <a:p>
            <a:pPr lvl="1" fontAlgn="auto">
              <a:spcBef>
                <a:spcPts val="0"/>
              </a:spcBef>
              <a:spcAft>
                <a:spcPts val="0"/>
              </a:spcAft>
              <a:buFont typeface="Arial" pitchFamily="34" charset="0"/>
              <a:buChar char="•"/>
              <a:defRPr/>
            </a:pPr>
            <a:r>
              <a:rPr lang="en-US" dirty="0">
                <a:solidFill>
                  <a:srgbClr val="7030A0"/>
                </a:solidFill>
                <a:latin typeface="Lucida Calligraphy" pitchFamily="66" charset="0"/>
              </a:rPr>
              <a:t>Plain exteriors</a:t>
            </a:r>
          </a:p>
          <a:p>
            <a:pPr marL="342900" indent="-342900" fontAlgn="auto">
              <a:spcBef>
                <a:spcPct val="20000"/>
              </a:spcBef>
              <a:spcAft>
                <a:spcPts val="0"/>
              </a:spcAft>
              <a:buFont typeface="Arial" pitchFamily="34" charset="0"/>
              <a:buChar char="•"/>
              <a:defRPr/>
            </a:pPr>
            <a:endParaRPr lang="en-US" sz="3200" dirty="0">
              <a:latin typeface="+mn-lt"/>
            </a:endParaRPr>
          </a:p>
        </p:txBody>
      </p:sp>
      <p:pic>
        <p:nvPicPr>
          <p:cNvPr id="5127" name="Picture 7" descr="http://legacy.earlham.edu/~vanbma/20th%20century/images/AAEHXDN1.jpg"/>
          <p:cNvPicPr>
            <a:picLocks noChangeAspect="1" noChangeArrowheads="1"/>
          </p:cNvPicPr>
          <p:nvPr/>
        </p:nvPicPr>
        <p:blipFill>
          <a:blip r:embed="rId4" cstate="print"/>
          <a:srcRect l="4286" t="5367" r="12857"/>
          <a:stretch>
            <a:fillRect/>
          </a:stretch>
        </p:blipFill>
        <p:spPr bwMode="auto">
          <a:xfrm>
            <a:off x="4343400" y="2895600"/>
            <a:ext cx="3519488" cy="2141538"/>
          </a:xfrm>
          <a:prstGeom prst="rect">
            <a:avLst/>
          </a:prstGeom>
          <a:noFill/>
          <a:ln w="9525">
            <a:noFill/>
            <a:miter lim="800000"/>
            <a:headEnd/>
            <a:tailEnd/>
          </a:ln>
        </p:spPr>
      </p:pic>
      <p:sp>
        <p:nvSpPr>
          <p:cNvPr id="8" name="Rectangle 7"/>
          <p:cNvSpPr/>
          <p:nvPr/>
        </p:nvSpPr>
        <p:spPr>
          <a:xfrm>
            <a:off x="228600" y="4419600"/>
            <a:ext cx="3962400" cy="1877437"/>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buFont typeface="Arial" pitchFamily="34" charset="0"/>
              <a:buChar char="•"/>
              <a:defRPr/>
            </a:pPr>
            <a:r>
              <a:rPr lang="en-US" dirty="0">
                <a:solidFill>
                  <a:srgbClr val="7030A0"/>
                </a:solidFill>
                <a:latin typeface="Lucida Calligraphy" pitchFamily="66" charset="0"/>
                <a:cs typeface="Times New Roman" pitchFamily="18" charset="0"/>
              </a:rPr>
              <a:t>Painting Mosaics</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Greek and Roman formal elements</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Hieratic medieval style</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Gold background/halos=heaven</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Detail oriented like manuscript decoration </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Mosaics and </a:t>
            </a:r>
            <a:r>
              <a:rPr lang="en-US" sz="1400" dirty="0" err="1">
                <a:solidFill>
                  <a:srgbClr val="7030A0"/>
                </a:solidFill>
                <a:latin typeface="Lucida Calligraphy" pitchFamily="66" charset="0"/>
                <a:cs typeface="Times New Roman" pitchFamily="18" charset="0"/>
              </a:rPr>
              <a:t>Tesserae</a:t>
            </a:r>
            <a:r>
              <a:rPr lang="en-US" sz="1400" dirty="0">
                <a:solidFill>
                  <a:srgbClr val="7030A0"/>
                </a:solidFill>
                <a:latin typeface="Lucida Calligraphy" pitchFamily="66" charset="0"/>
                <a:cs typeface="Times New Roman" pitchFamily="18" charset="0"/>
              </a:rPr>
              <a:t>-gold and glittering effect=heaven</a:t>
            </a:r>
          </a:p>
          <a:p>
            <a:pPr lvl="1" fontAlgn="auto">
              <a:spcBef>
                <a:spcPts val="0"/>
              </a:spcBef>
              <a:spcAft>
                <a:spcPts val="0"/>
              </a:spcAft>
              <a:buFont typeface="Arial" pitchFamily="34" charset="0"/>
              <a:buChar char="•"/>
              <a:defRPr/>
            </a:pPr>
            <a:r>
              <a:rPr lang="en-US" sz="1400" dirty="0">
                <a:solidFill>
                  <a:srgbClr val="7030A0"/>
                </a:solidFill>
                <a:latin typeface="Lucida Calligraphy" pitchFamily="66" charset="0"/>
                <a:cs typeface="Times New Roman" pitchFamily="18" charset="0"/>
              </a:rPr>
              <a:t>5 descriptive F’s</a:t>
            </a:r>
            <a:r>
              <a:rPr lang="en-US" sz="1400" dirty="0">
                <a:solidFill>
                  <a:srgbClr val="7030A0"/>
                </a:solidFill>
                <a:latin typeface="Lucida Calligraphy" pitchFamily="66" charset="0"/>
              </a:rPr>
              <a:t> </a:t>
            </a:r>
          </a:p>
        </p:txBody>
      </p:sp>
      <p:pic>
        <p:nvPicPr>
          <p:cNvPr id="5129" name="Picture 7" descr="http://legacy.earlham.edu/~vanbma/20th%20century/images/AAEPTYW0.jpg"/>
          <p:cNvPicPr>
            <a:picLocks noChangeAspect="1" noChangeArrowheads="1"/>
          </p:cNvPicPr>
          <p:nvPr/>
        </p:nvPicPr>
        <p:blipFill>
          <a:blip r:embed="rId5" cstate="print"/>
          <a:srcRect/>
          <a:stretch>
            <a:fillRect/>
          </a:stretch>
        </p:blipFill>
        <p:spPr bwMode="auto">
          <a:xfrm>
            <a:off x="3886200" y="5081588"/>
            <a:ext cx="2514600" cy="1776412"/>
          </a:xfrm>
          <a:prstGeom prst="rect">
            <a:avLst/>
          </a:prstGeom>
          <a:noFill/>
          <a:ln w="9525">
            <a:noFill/>
            <a:miter lim="800000"/>
            <a:headEnd/>
            <a:tailEnd/>
          </a:ln>
        </p:spPr>
      </p:pic>
      <p:pic>
        <p:nvPicPr>
          <p:cNvPr id="5130" name="Picture 7" descr="http://legacy.earlham.edu/~vanbma/20th%20century/images/AAETYSJ0.jpg"/>
          <p:cNvPicPr>
            <a:picLocks noChangeAspect="1" noChangeArrowheads="1"/>
          </p:cNvPicPr>
          <p:nvPr/>
        </p:nvPicPr>
        <p:blipFill>
          <a:blip r:embed="rId6" cstate="print"/>
          <a:srcRect/>
          <a:stretch>
            <a:fillRect/>
          </a:stretch>
        </p:blipFill>
        <p:spPr bwMode="auto">
          <a:xfrm>
            <a:off x="6400800" y="5076825"/>
            <a:ext cx="2514600" cy="178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274638"/>
            <a:ext cx="4343400" cy="1143000"/>
          </a:xfrm>
        </p:spPr>
        <p:txBody>
          <a:bodyPr rtlCol="0">
            <a:normAutofit fontScale="90000"/>
          </a:bodyPr>
          <a:lstStyle/>
          <a:p>
            <a:pPr fontAlgn="auto">
              <a:spcAft>
                <a:spcPts val="0"/>
              </a:spcAft>
              <a:defRPr/>
            </a:pPr>
            <a:r>
              <a:rPr lang="en-US" sz="12800" dirty="0" smtClean="0">
                <a:solidFill>
                  <a:srgbClr val="FF0000"/>
                </a:solidFill>
                <a:latin typeface="Lucida Calligraphy" pitchFamily="66" charset="0"/>
              </a:rPr>
              <a:t>Icons</a:t>
            </a:r>
            <a:endParaRPr lang="en-US" dirty="0">
              <a:solidFill>
                <a:srgbClr val="FF0000"/>
              </a:solidFill>
              <a:latin typeface="Lucida Calligraphy" pitchFamily="66" charset="0"/>
            </a:endParaRPr>
          </a:p>
        </p:txBody>
      </p:sp>
      <p:sp>
        <p:nvSpPr>
          <p:cNvPr id="3" name="Content Placeholder 2"/>
          <p:cNvSpPr>
            <a:spLocks noGrp="1"/>
          </p:cNvSpPr>
          <p:nvPr>
            <p:ph idx="1"/>
          </p:nvPr>
        </p:nvSpPr>
        <p:spPr>
          <a:xfrm>
            <a:off x="228600" y="381000"/>
            <a:ext cx="4495800" cy="3505200"/>
          </a:xfrm>
        </p:spPr>
        <p:txBody>
          <a:bodyPr rtlCol="0">
            <a:normAutofit fontScale="55000" lnSpcReduction="20000"/>
          </a:bodyPr>
          <a:lstStyle/>
          <a:p>
            <a:pPr fontAlgn="auto">
              <a:spcAft>
                <a:spcPts val="0"/>
              </a:spcAft>
              <a:buFont typeface="Arial" pitchFamily="34" charset="0"/>
              <a:buChar char="•"/>
              <a:defRPr/>
            </a:pPr>
            <a:r>
              <a:rPr lang="en-US" dirty="0">
                <a:solidFill>
                  <a:schemeClr val="accent5">
                    <a:lumMod val="75000"/>
                  </a:schemeClr>
                </a:solidFill>
                <a:latin typeface="Lucida Calligraphy" pitchFamily="66" charset="0"/>
              </a:rPr>
              <a:t>*Byzantine </a:t>
            </a:r>
            <a:r>
              <a:rPr lang="en-US" i="1" dirty="0">
                <a:solidFill>
                  <a:schemeClr val="accent5">
                    <a:lumMod val="75000"/>
                  </a:schemeClr>
                </a:solidFill>
                <a:latin typeface="Lucida Calligraphy" pitchFamily="66" charset="0"/>
              </a:rPr>
              <a:t>Icons (images in Greek) are small</a:t>
            </a:r>
          </a:p>
          <a:p>
            <a:pPr fontAlgn="auto">
              <a:spcAft>
                <a:spcPts val="0"/>
              </a:spcAft>
              <a:buFont typeface="Arial" pitchFamily="34" charset="0"/>
              <a:buChar char="•"/>
              <a:defRPr/>
            </a:pPr>
            <a:r>
              <a:rPr lang="en-US" dirty="0">
                <a:solidFill>
                  <a:schemeClr val="accent5">
                    <a:lumMod val="75000"/>
                  </a:schemeClr>
                </a:solidFill>
                <a:latin typeface="Lucida Calligraphy" pitchFamily="66" charset="0"/>
              </a:rPr>
              <a:t>portable paintings depicting Christ, the Virgin</a:t>
            </a:r>
          </a:p>
          <a:p>
            <a:pPr fontAlgn="auto">
              <a:spcAft>
                <a:spcPts val="0"/>
              </a:spcAft>
              <a:buFont typeface="Arial" pitchFamily="34" charset="0"/>
              <a:buChar char="•"/>
              <a:defRPr/>
            </a:pPr>
            <a:r>
              <a:rPr lang="en-US" dirty="0">
                <a:solidFill>
                  <a:schemeClr val="accent5">
                    <a:lumMod val="75000"/>
                  </a:schemeClr>
                </a:solidFill>
                <a:latin typeface="Lucida Calligraphy" pitchFamily="66" charset="0"/>
              </a:rPr>
              <a:t>or saints (or a combination of all three)</a:t>
            </a:r>
          </a:p>
          <a:p>
            <a:pPr fontAlgn="auto">
              <a:spcAft>
                <a:spcPts val="0"/>
              </a:spcAft>
              <a:buFont typeface="Arial" pitchFamily="34" charset="0"/>
              <a:buChar char="•"/>
              <a:defRPr/>
            </a:pPr>
            <a:r>
              <a:rPr lang="en-US" dirty="0">
                <a:solidFill>
                  <a:srgbClr val="7030A0"/>
                </a:solidFill>
                <a:latin typeface="Lucida Calligraphy" pitchFamily="66" charset="0"/>
              </a:rPr>
              <a:t>*Icons survive from as early as the 4th century</a:t>
            </a:r>
          </a:p>
          <a:p>
            <a:pPr fontAlgn="auto">
              <a:spcAft>
                <a:spcPts val="0"/>
              </a:spcAft>
              <a:buFont typeface="Arial" pitchFamily="34" charset="0"/>
              <a:buChar char="•"/>
              <a:defRPr/>
            </a:pPr>
            <a:r>
              <a:rPr lang="en-US" dirty="0">
                <a:solidFill>
                  <a:srgbClr val="7030A0"/>
                </a:solidFill>
                <a:latin typeface="Lucida Calligraphy" pitchFamily="66" charset="0"/>
              </a:rPr>
              <a:t>*Icons became enormously popular in</a:t>
            </a:r>
          </a:p>
          <a:p>
            <a:pPr fontAlgn="auto">
              <a:spcAft>
                <a:spcPts val="0"/>
              </a:spcAft>
              <a:buFont typeface="Arial" pitchFamily="34" charset="0"/>
              <a:buChar char="•"/>
              <a:defRPr/>
            </a:pPr>
            <a:r>
              <a:rPr lang="en-US" dirty="0">
                <a:solidFill>
                  <a:srgbClr val="7030A0"/>
                </a:solidFill>
                <a:latin typeface="Lucida Calligraphy" pitchFamily="66" charset="0"/>
              </a:rPr>
              <a:t>Byzantine worship, both public and private</a:t>
            </a:r>
          </a:p>
          <a:p>
            <a:pPr fontAlgn="auto">
              <a:spcAft>
                <a:spcPts val="0"/>
              </a:spcAft>
              <a:buFont typeface="Arial" pitchFamily="34" charset="0"/>
              <a:buChar char="•"/>
              <a:defRPr/>
            </a:pPr>
            <a:r>
              <a:rPr lang="en-US" dirty="0">
                <a:solidFill>
                  <a:srgbClr val="7030A0"/>
                </a:solidFill>
                <a:latin typeface="Lucida Calligraphy" pitchFamily="66" charset="0"/>
              </a:rPr>
              <a:t>*Some Icons came to be regarded as wonderworking--</a:t>
            </a:r>
          </a:p>
          <a:p>
            <a:pPr fontAlgn="auto">
              <a:spcAft>
                <a:spcPts val="0"/>
              </a:spcAft>
              <a:buFont typeface="Arial" pitchFamily="34" charset="0"/>
              <a:buChar char="•"/>
              <a:defRPr/>
            </a:pPr>
            <a:r>
              <a:rPr lang="en-US" dirty="0">
                <a:solidFill>
                  <a:srgbClr val="7030A0"/>
                </a:solidFill>
                <a:latin typeface="Lucida Calligraphy" pitchFamily="66" charset="0"/>
              </a:rPr>
              <a:t>believers ascribed miracles and</a:t>
            </a:r>
          </a:p>
          <a:p>
            <a:pPr fontAlgn="auto">
              <a:spcAft>
                <a:spcPts val="0"/>
              </a:spcAft>
              <a:buFont typeface="Arial" pitchFamily="34" charset="0"/>
              <a:buChar char="•"/>
              <a:defRPr/>
            </a:pPr>
            <a:r>
              <a:rPr lang="en-US" dirty="0">
                <a:solidFill>
                  <a:srgbClr val="7030A0"/>
                </a:solidFill>
                <a:latin typeface="Lucida Calligraphy" pitchFamily="66" charset="0"/>
              </a:rPr>
              <a:t>healing powers to them</a:t>
            </a:r>
          </a:p>
        </p:txBody>
      </p:sp>
      <p:pic>
        <p:nvPicPr>
          <p:cNvPr id="6148" name="Picture 4" descr="Theotokis and child w Sts"/>
          <p:cNvPicPr>
            <a:picLocks noChangeAspect="1" noChangeArrowheads="1"/>
          </p:cNvPicPr>
          <p:nvPr/>
        </p:nvPicPr>
        <p:blipFill>
          <a:blip r:embed="rId2" cstate="print"/>
          <a:srcRect/>
          <a:stretch>
            <a:fillRect/>
          </a:stretch>
        </p:blipFill>
        <p:spPr bwMode="auto">
          <a:xfrm>
            <a:off x="1600200" y="3962400"/>
            <a:ext cx="2006600" cy="2895600"/>
          </a:xfrm>
          <a:prstGeom prst="rect">
            <a:avLst/>
          </a:prstGeom>
          <a:noFill/>
          <a:ln w="9525">
            <a:noFill/>
            <a:miter lim="800000"/>
            <a:headEnd/>
            <a:tailEnd/>
          </a:ln>
        </p:spPr>
      </p:pic>
      <p:pic>
        <p:nvPicPr>
          <p:cNvPr id="6149" name="Picture 4" descr="Theotokis and Child - 2"/>
          <p:cNvPicPr>
            <a:picLocks noChangeAspect="1" noChangeArrowheads="1"/>
          </p:cNvPicPr>
          <p:nvPr/>
        </p:nvPicPr>
        <p:blipFill>
          <a:blip r:embed="rId3" cstate="print"/>
          <a:srcRect/>
          <a:stretch>
            <a:fillRect/>
          </a:stretch>
        </p:blipFill>
        <p:spPr bwMode="auto">
          <a:xfrm>
            <a:off x="4267200" y="3124200"/>
            <a:ext cx="1946275" cy="2895600"/>
          </a:xfrm>
          <a:prstGeom prst="rect">
            <a:avLst/>
          </a:prstGeom>
          <a:noFill/>
          <a:ln w="9525">
            <a:noFill/>
            <a:miter lim="800000"/>
            <a:headEnd/>
            <a:tailEnd/>
          </a:ln>
        </p:spPr>
      </p:pic>
      <p:pic>
        <p:nvPicPr>
          <p:cNvPr id="6150" name="Picture 4" descr="the Old Testament Trinity (3 angels visiting Abraham"/>
          <p:cNvPicPr>
            <a:picLocks noChangeAspect="1" noChangeArrowheads="1"/>
          </p:cNvPicPr>
          <p:nvPr/>
        </p:nvPicPr>
        <p:blipFill>
          <a:blip r:embed="rId4" cstate="print"/>
          <a:srcRect/>
          <a:stretch>
            <a:fillRect/>
          </a:stretch>
        </p:blipFill>
        <p:spPr bwMode="auto">
          <a:xfrm>
            <a:off x="6553200" y="1524000"/>
            <a:ext cx="2362200" cy="289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blinds(horizontal)">
                                      <p:cBhvr>
                                        <p:cTn id="36" dur="500"/>
                                        <p:tgtEl>
                                          <p:spTgt spid="3">
                                            <p:txEl>
                                              <p:pRg st="7" end="7"/>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linds(horizontal)">
                                      <p:cBhvr>
                                        <p:cTn id="3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rtlCol="0">
            <a:normAutofit fontScale="90000"/>
          </a:bodyPr>
          <a:lstStyle/>
          <a:p>
            <a:pPr fontAlgn="auto">
              <a:spcAft>
                <a:spcPts val="0"/>
              </a:spcAft>
              <a:defRPr/>
            </a:pPr>
            <a:r>
              <a:rPr lang="en-US" dirty="0" smtClean="0">
                <a:solidFill>
                  <a:srgbClr val="7030A0"/>
                </a:solidFill>
                <a:latin typeface="Lucida Calligraphy" pitchFamily="66" charset="0"/>
              </a:rPr>
              <a:t>How an icon is painted</a:t>
            </a:r>
            <a:endParaRPr lang="en-US" dirty="0">
              <a:solidFill>
                <a:srgbClr val="7030A0"/>
              </a:solidFill>
              <a:latin typeface="Lucida Calligraphy" pitchFamily="66" charset="0"/>
            </a:endParaRPr>
          </a:p>
        </p:txBody>
      </p:sp>
      <p:sp>
        <p:nvSpPr>
          <p:cNvPr id="1028" name="Content Placeholder 2"/>
          <p:cNvSpPr>
            <a:spLocks noGrp="1"/>
          </p:cNvSpPr>
          <p:nvPr>
            <p:ph idx="1"/>
          </p:nvPr>
        </p:nvSpPr>
        <p:spPr/>
        <p:txBody>
          <a:bodyPr/>
          <a:lstStyle/>
          <a:p>
            <a:endParaRPr lang="en-US" smtClean="0"/>
          </a:p>
        </p:txBody>
      </p:sp>
    </p:spTree>
    <p:controls>
      <p:control spid="90114" name="ShockwaveFlash1" r:id="rId2" imgW="8764560" imgH="6095880"/>
    </p:controls>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10000"/>
                  </a:schemeClr>
                </a:solidFill>
              </a:rPr>
              <a:t>Wait… Who were these guys?</a:t>
            </a:r>
            <a:endParaRPr lang="en-US" dirty="0">
              <a:solidFill>
                <a:schemeClr val="accent1">
                  <a:lumMod val="10000"/>
                </a:schemeClr>
              </a:solidFill>
            </a:endParaRPr>
          </a:p>
        </p:txBody>
      </p:sp>
      <p:sp>
        <p:nvSpPr>
          <p:cNvPr id="3" name="Content Placeholder 2"/>
          <p:cNvSpPr>
            <a:spLocks noGrp="1"/>
          </p:cNvSpPr>
          <p:nvPr>
            <p:ph idx="1"/>
          </p:nvPr>
        </p:nvSpPr>
        <p:spPr/>
        <p:txBody>
          <a:bodyPr/>
          <a:lstStyle/>
          <a:p>
            <a:r>
              <a:rPr lang="en-US" dirty="0" smtClean="0"/>
              <a:t>The Byzantine Empire is the East Roman Empire.</a:t>
            </a:r>
          </a:p>
          <a:p>
            <a:r>
              <a:rPr lang="en-US" dirty="0" smtClean="0"/>
              <a:t>The capitol city was Byzantium (renamed Constantinople when Constantine moved there).  It was also known as New Rome.</a:t>
            </a:r>
          </a:p>
          <a:p>
            <a:r>
              <a:rPr lang="en-US" dirty="0" smtClean="0"/>
              <a:t>When the Ottoman Turks conquered the city in 1453, they renamed it Istanbul</a:t>
            </a:r>
            <a:endParaRPr lang="en-US" dirty="0"/>
          </a:p>
        </p:txBody>
      </p:sp>
      <p:pic>
        <p:nvPicPr>
          <p:cNvPr id="81922" name="Picture 2" descr="http://upload.wikimedia.org/wikipedia/commons/2/26/Bizansist_touchup.jpg"/>
          <p:cNvPicPr>
            <a:picLocks noChangeAspect="1" noChangeArrowheads="1"/>
          </p:cNvPicPr>
          <p:nvPr/>
        </p:nvPicPr>
        <p:blipFill>
          <a:blip r:embed="rId2" cstate="print"/>
          <a:srcRect/>
          <a:stretch>
            <a:fillRect/>
          </a:stretch>
        </p:blipFill>
        <p:spPr bwMode="auto">
          <a:xfrm>
            <a:off x="228600" y="2667000"/>
            <a:ext cx="8699157" cy="335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blinds(horizontal)">
                                      <p:cBhvr>
                                        <p:cTn id="7"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solidFill>
                  <a:srgbClr val="7030A0"/>
                </a:solidFill>
                <a:latin typeface="Lucida Calligraphy" pitchFamily="66" charset="0"/>
              </a:rPr>
              <a:t>Iconoclasm and the Iconoclasts</a:t>
            </a:r>
            <a:endParaRPr lang="en-US" dirty="0">
              <a:solidFill>
                <a:srgbClr val="7030A0"/>
              </a:solidFill>
              <a:latin typeface="Lucida Calligraphy" pitchFamily="66" charset="0"/>
            </a:endParaRP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solidFill>
                  <a:srgbClr val="7030A0"/>
                </a:solidFill>
                <a:latin typeface="Lucida Calligraphy" pitchFamily="66" charset="0"/>
              </a:rPr>
              <a:t>Iconoclasts</a:t>
            </a:r>
          </a:p>
          <a:p>
            <a:pPr fontAlgn="auto">
              <a:spcAft>
                <a:spcPts val="0"/>
              </a:spcAft>
              <a:buFont typeface="Arial" pitchFamily="34" charset="0"/>
              <a:buChar char="•"/>
              <a:defRPr/>
            </a:pPr>
            <a:r>
              <a:rPr lang="en-US" dirty="0" smtClean="0">
                <a:solidFill>
                  <a:srgbClr val="7030A0"/>
                </a:solidFill>
                <a:latin typeface="Lucida Calligraphy" pitchFamily="66" charset="0"/>
              </a:rPr>
              <a:t>Controversy over images</a:t>
            </a:r>
          </a:p>
          <a:p>
            <a:pPr fontAlgn="auto">
              <a:spcAft>
                <a:spcPts val="0"/>
              </a:spcAft>
              <a:buFont typeface="Arial" pitchFamily="34" charset="0"/>
              <a:buChar char="•"/>
              <a:defRPr/>
            </a:pPr>
            <a:r>
              <a:rPr lang="en-US" dirty="0" smtClean="0">
                <a:solidFill>
                  <a:srgbClr val="7030A0"/>
                </a:solidFill>
                <a:latin typeface="Lucida Calligraphy" pitchFamily="66" charset="0"/>
              </a:rPr>
              <a:t>Suspicion of Idolatry (punishment)</a:t>
            </a:r>
          </a:p>
          <a:p>
            <a:pPr fontAlgn="auto">
              <a:spcAft>
                <a:spcPts val="0"/>
              </a:spcAft>
              <a:buFont typeface="Arial" pitchFamily="34" charset="0"/>
              <a:buChar char="•"/>
              <a:defRPr/>
            </a:pPr>
            <a:r>
              <a:rPr lang="en-US" dirty="0" smtClean="0">
                <a:solidFill>
                  <a:srgbClr val="7030A0"/>
                </a:solidFill>
                <a:latin typeface="Lucida Calligraphy" pitchFamily="66" charset="0"/>
              </a:rPr>
              <a:t>Period of Iconoclasm – 726 to 842</a:t>
            </a:r>
          </a:p>
          <a:p>
            <a:pPr lvl="1" fontAlgn="auto">
              <a:spcAft>
                <a:spcPts val="0"/>
              </a:spcAft>
              <a:buFont typeface="Arial" pitchFamily="34" charset="0"/>
              <a:buChar char="–"/>
              <a:defRPr/>
            </a:pPr>
            <a:r>
              <a:rPr lang="en-US" dirty="0" smtClean="0">
                <a:solidFill>
                  <a:srgbClr val="7030A0"/>
                </a:solidFill>
                <a:latin typeface="Lucida Calligraphy" pitchFamily="66" charset="0"/>
              </a:rPr>
              <a:t>Old Testament – second commandment</a:t>
            </a:r>
          </a:p>
          <a:p>
            <a:pPr lvl="2" fontAlgn="auto">
              <a:spcAft>
                <a:spcPts val="0"/>
              </a:spcAft>
              <a:buFont typeface="Arial" pitchFamily="34" charset="0"/>
              <a:buChar char="•"/>
              <a:defRPr/>
            </a:pPr>
            <a:r>
              <a:rPr lang="en-US" dirty="0" smtClean="0">
                <a:solidFill>
                  <a:srgbClr val="7030A0"/>
                </a:solidFill>
                <a:latin typeface="Lucida Calligraphy" pitchFamily="66" charset="0"/>
              </a:rPr>
              <a:t>Graven images</a:t>
            </a:r>
          </a:p>
          <a:p>
            <a:pPr lvl="1" fontAlgn="auto">
              <a:spcAft>
                <a:spcPts val="0"/>
              </a:spcAft>
              <a:buFont typeface="Arial" pitchFamily="34" charset="0"/>
              <a:buChar char="–"/>
              <a:defRPr/>
            </a:pPr>
            <a:r>
              <a:rPr lang="en-US" dirty="0" smtClean="0">
                <a:solidFill>
                  <a:srgbClr val="7030A0"/>
                </a:solidFill>
                <a:latin typeface="Lucida Calligraphy" pitchFamily="66" charset="0"/>
              </a:rPr>
              <a:t>726 emperor forbids the use of images</a:t>
            </a:r>
          </a:p>
          <a:p>
            <a:pPr lvl="1" fontAlgn="auto">
              <a:spcAft>
                <a:spcPts val="0"/>
              </a:spcAft>
              <a:buFont typeface="Arial" pitchFamily="34" charset="0"/>
              <a:buChar char="–"/>
              <a:defRPr/>
            </a:pPr>
            <a:r>
              <a:rPr lang="en-US" dirty="0" smtClean="0">
                <a:solidFill>
                  <a:srgbClr val="7030A0"/>
                </a:solidFill>
                <a:latin typeface="Lucida Calligraphy" pitchFamily="66" charset="0"/>
              </a:rPr>
              <a:t>Much of the art was destroyed</a:t>
            </a: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3581400" cy="1403350"/>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en-US" sz="2000" i="1" dirty="0" smtClean="0">
                <a:solidFill>
                  <a:schemeClr val="accent6">
                    <a:lumMod val="75000"/>
                  </a:schemeClr>
                </a:solidFill>
              </a:rPr>
              <a:t>Virgin (</a:t>
            </a:r>
            <a:r>
              <a:rPr lang="en-US" sz="2000" i="1" dirty="0" err="1" smtClean="0">
                <a:solidFill>
                  <a:schemeClr val="accent6">
                    <a:lumMod val="75000"/>
                  </a:schemeClr>
                </a:solidFill>
              </a:rPr>
              <a:t>Theotokos</a:t>
            </a:r>
            <a:r>
              <a:rPr lang="en-US" sz="2000" i="1" dirty="0" smtClean="0">
                <a:solidFill>
                  <a:schemeClr val="accent6">
                    <a:lumMod val="75000"/>
                  </a:schemeClr>
                </a:solidFill>
              </a:rPr>
              <a:t>) and Child Enthroned</a:t>
            </a:r>
            <a:r>
              <a:rPr lang="en-US" sz="2000" dirty="0" smtClean="0">
                <a:solidFill>
                  <a:schemeClr val="accent6">
                    <a:lumMod val="75000"/>
                  </a:schemeClr>
                </a:solidFill>
              </a:rPr>
              <a:t/>
            </a:r>
            <a:br>
              <a:rPr lang="en-US" sz="2000" dirty="0" smtClean="0">
                <a:solidFill>
                  <a:schemeClr val="accent6">
                    <a:lumMod val="75000"/>
                  </a:schemeClr>
                </a:solidFill>
              </a:rPr>
            </a:br>
            <a:r>
              <a:rPr lang="en-US" sz="2000" dirty="0" smtClean="0">
                <a:solidFill>
                  <a:schemeClr val="accent6">
                    <a:lumMod val="75000"/>
                  </a:schemeClr>
                </a:solidFill>
              </a:rPr>
              <a:t>Middle Byzantine</a:t>
            </a:r>
            <a:r>
              <a:rPr lang="en-US" dirty="0" smtClean="0">
                <a:solidFill>
                  <a:schemeClr val="accent6">
                    <a:lumMod val="75000"/>
                  </a:schemeClr>
                </a:solidFill>
              </a:rPr>
              <a:t/>
            </a:r>
            <a:br>
              <a:rPr lang="en-US" dirty="0" smtClean="0">
                <a:solidFill>
                  <a:schemeClr val="accent6">
                    <a:lumMod val="75000"/>
                  </a:schemeClr>
                </a:solidFill>
              </a:rPr>
            </a:br>
            <a:r>
              <a:rPr lang="en-US" sz="1800" dirty="0" err="1" smtClean="0">
                <a:solidFill>
                  <a:schemeClr val="accent6">
                    <a:lumMod val="75000"/>
                  </a:schemeClr>
                </a:solidFill>
              </a:rPr>
              <a:t>Hagia</a:t>
            </a:r>
            <a:r>
              <a:rPr lang="en-US" sz="1800" dirty="0" smtClean="0">
                <a:solidFill>
                  <a:schemeClr val="accent6">
                    <a:lumMod val="75000"/>
                  </a:schemeClr>
                </a:solidFill>
              </a:rPr>
              <a:t> Sophia, Istanbul, Turkey</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867</a:t>
            </a:r>
            <a:endParaRPr lang="en-US" dirty="0">
              <a:solidFill>
                <a:schemeClr val="accent6">
                  <a:lumMod val="75000"/>
                </a:schemeClr>
              </a:solidFill>
            </a:endParaRPr>
          </a:p>
        </p:txBody>
      </p:sp>
      <p:sp>
        <p:nvSpPr>
          <p:cNvPr id="7" name="Text Placeholder 6"/>
          <p:cNvSpPr>
            <a:spLocks noGrp="1"/>
          </p:cNvSpPr>
          <p:nvPr>
            <p:ph type="body" idx="2"/>
          </p:nvPr>
        </p:nvSpPr>
        <p:spPr>
          <a:xfrm>
            <a:off x="457200" y="1828800"/>
            <a:ext cx="3581400" cy="4572000"/>
          </a:xfrm>
        </p:spPr>
        <p:style>
          <a:lnRef idx="1">
            <a:schemeClr val="accent4"/>
          </a:lnRef>
          <a:fillRef idx="2">
            <a:schemeClr val="accent4"/>
          </a:fillRef>
          <a:effectRef idx="1">
            <a:schemeClr val="accent4"/>
          </a:effectRef>
          <a:fontRef idx="minor">
            <a:schemeClr val="dk1"/>
          </a:fontRef>
        </p:style>
        <p:txBody>
          <a:bodyPr/>
          <a:lstStyle/>
          <a:p>
            <a:r>
              <a:rPr lang="en-US" dirty="0" smtClean="0">
                <a:solidFill>
                  <a:schemeClr val="accent6">
                    <a:lumMod val="75000"/>
                  </a:schemeClr>
                </a:solidFill>
              </a:rPr>
              <a:t>The mid-800’s saw a return to icons.</a:t>
            </a:r>
          </a:p>
          <a:p>
            <a:r>
              <a:rPr lang="en-US" dirty="0" smtClean="0">
                <a:solidFill>
                  <a:schemeClr val="accent6">
                    <a:lumMod val="75000"/>
                  </a:schemeClr>
                </a:solidFill>
              </a:rPr>
              <a:t>These had to be remade/restored (at great cost) , beginning at </a:t>
            </a:r>
            <a:r>
              <a:rPr lang="en-US" dirty="0" err="1" smtClean="0">
                <a:solidFill>
                  <a:schemeClr val="accent6">
                    <a:lumMod val="75000"/>
                  </a:schemeClr>
                </a:solidFill>
              </a:rPr>
              <a:t>Hagia</a:t>
            </a:r>
            <a:r>
              <a:rPr lang="en-US" dirty="0" smtClean="0">
                <a:solidFill>
                  <a:schemeClr val="accent6">
                    <a:lumMod val="75000"/>
                  </a:schemeClr>
                </a:solidFill>
              </a:rPr>
              <a:t> Sophia</a:t>
            </a:r>
          </a:p>
          <a:p>
            <a:r>
              <a:rPr lang="en-US" dirty="0" smtClean="0">
                <a:solidFill>
                  <a:schemeClr val="accent6">
                    <a:lumMod val="75000"/>
                  </a:schemeClr>
                </a:solidFill>
              </a:rPr>
              <a:t>Over 16 ft tall, but dwarfed in the massive  apse dome</a:t>
            </a:r>
            <a:endParaRPr lang="en-US" dirty="0">
              <a:solidFill>
                <a:schemeClr val="accent6">
                  <a:lumMod val="75000"/>
                </a:schemeClr>
              </a:solidFill>
            </a:endParaRPr>
          </a:p>
        </p:txBody>
      </p:sp>
      <p:pic>
        <p:nvPicPr>
          <p:cNvPr id="24580" name="Picture 4" descr="apse-mosaic-mary2-c-osseman"/>
          <p:cNvPicPr>
            <a:picLocks noChangeAspect="1" noChangeArrowheads="1"/>
          </p:cNvPicPr>
          <p:nvPr/>
        </p:nvPicPr>
        <p:blipFill>
          <a:blip r:embed="rId3" cstate="print"/>
          <a:srcRect l="26190" r="20238"/>
          <a:stretch>
            <a:fillRect/>
          </a:stretch>
        </p:blipFill>
        <p:spPr bwMode="auto">
          <a:xfrm>
            <a:off x="4114800" y="304800"/>
            <a:ext cx="4911362" cy="6096000"/>
          </a:xfrm>
          <a:prstGeom prst="rect">
            <a:avLst/>
          </a:prstGeom>
          <a:noFill/>
          <a:ln w="9525">
            <a:noFill/>
            <a:miter lim="800000"/>
            <a:headEnd/>
            <a:tailEnd/>
          </a:ln>
        </p:spPr>
      </p:pic>
      <p:pic>
        <p:nvPicPr>
          <p:cNvPr id="30721" name="Picture 1" descr="F:\byzantine art\HagiaSophia_DomeVerticalPano_(pixinn.net).jpg"/>
          <p:cNvPicPr>
            <a:picLocks noChangeAspect="1" noChangeArrowheads="1"/>
          </p:cNvPicPr>
          <p:nvPr/>
        </p:nvPicPr>
        <p:blipFill>
          <a:blip r:embed="rId4" cstate="print"/>
          <a:srcRect/>
          <a:stretch>
            <a:fillRect/>
          </a:stretch>
        </p:blipFill>
        <p:spPr bwMode="auto">
          <a:xfrm>
            <a:off x="4724400" y="-228600"/>
            <a:ext cx="3344862" cy="8123236"/>
          </a:xfrm>
          <a:prstGeom prst="rect">
            <a:avLst/>
          </a:prstGeom>
          <a:noFill/>
        </p:spPr>
      </p:pic>
      <p:cxnSp>
        <p:nvCxnSpPr>
          <p:cNvPr id="10" name="Straight Arrow Connector 9"/>
          <p:cNvCxnSpPr/>
          <p:nvPr/>
        </p:nvCxnSpPr>
        <p:spPr>
          <a:xfrm>
            <a:off x="1447800" y="2971800"/>
            <a:ext cx="4800600" cy="16764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blinds(horizontal)">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2089150"/>
          </a:xfrm>
        </p:spPr>
        <p:txBody>
          <a:bodyPr>
            <a:normAutofit/>
          </a:bodyPr>
          <a:lstStyle/>
          <a:p>
            <a:r>
              <a:rPr lang="en-US" i="1" dirty="0" err="1" smtClean="0">
                <a:solidFill>
                  <a:schemeClr val="accent6">
                    <a:lumMod val="75000"/>
                  </a:schemeClr>
                </a:solidFill>
              </a:rPr>
              <a:t>Monestary</a:t>
            </a:r>
            <a:r>
              <a:rPr lang="en-US" i="1" dirty="0" smtClean="0">
                <a:solidFill>
                  <a:schemeClr val="accent6">
                    <a:lumMod val="75000"/>
                  </a:schemeClr>
                </a:solidFill>
              </a:rPr>
              <a:t>  at </a:t>
            </a:r>
            <a:r>
              <a:rPr lang="en-US" i="1" dirty="0" err="1" smtClean="0">
                <a:solidFill>
                  <a:schemeClr val="accent6">
                    <a:lumMod val="75000"/>
                  </a:schemeClr>
                </a:solidFill>
              </a:rPr>
              <a:t>Housios</a:t>
            </a:r>
            <a:r>
              <a:rPr lang="en-US" i="1" dirty="0" smtClean="0">
                <a:solidFill>
                  <a:schemeClr val="accent6">
                    <a:lumMod val="75000"/>
                  </a:schemeClr>
                </a:solidFill>
              </a:rPr>
              <a:t> </a:t>
            </a:r>
            <a:r>
              <a:rPr lang="en-US" i="1" dirty="0" err="1" smtClean="0">
                <a:solidFill>
                  <a:schemeClr val="accent6">
                    <a:lumMod val="75000"/>
                  </a:schemeClr>
                </a:solidFill>
              </a:rPr>
              <a:t>Loukas</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Middle Byzantine</a:t>
            </a:r>
            <a:br>
              <a:rPr lang="en-US" dirty="0" smtClean="0">
                <a:solidFill>
                  <a:schemeClr val="accent6">
                    <a:lumMod val="75000"/>
                  </a:schemeClr>
                </a:solidFill>
              </a:rPr>
            </a:br>
            <a:r>
              <a:rPr lang="en-US" dirty="0" smtClean="0">
                <a:solidFill>
                  <a:schemeClr val="accent6">
                    <a:lumMod val="75000"/>
                  </a:schemeClr>
                </a:solidFill>
              </a:rPr>
              <a:t>Greece</a:t>
            </a:r>
            <a:br>
              <a:rPr lang="en-US" dirty="0" smtClean="0">
                <a:solidFill>
                  <a:schemeClr val="accent6">
                    <a:lumMod val="75000"/>
                  </a:schemeClr>
                </a:solidFill>
              </a:rPr>
            </a:br>
            <a:r>
              <a:rPr lang="en-US" dirty="0" smtClean="0">
                <a:solidFill>
                  <a:schemeClr val="accent6">
                    <a:lumMod val="75000"/>
                  </a:schemeClr>
                </a:solidFill>
              </a:rPr>
              <a:t>900</a:t>
            </a:r>
            <a:endParaRPr lang="en-US" dirty="0">
              <a:solidFill>
                <a:schemeClr val="accent6">
                  <a:lumMod val="75000"/>
                </a:schemeClr>
              </a:solidFill>
            </a:endParaRPr>
          </a:p>
        </p:txBody>
      </p:sp>
      <p:sp>
        <p:nvSpPr>
          <p:cNvPr id="3" name="Text Placeholder 2"/>
          <p:cNvSpPr>
            <a:spLocks noGrp="1"/>
          </p:cNvSpPr>
          <p:nvPr>
            <p:ph type="body" idx="2"/>
          </p:nvPr>
        </p:nvSpPr>
        <p:spPr>
          <a:xfrm>
            <a:off x="457200" y="2438400"/>
            <a:ext cx="3008313" cy="3687763"/>
          </a:xfrm>
        </p:spPr>
        <p:txBody>
          <a:bodyPr/>
          <a:lstStyle/>
          <a:p>
            <a:r>
              <a:rPr lang="en-US" dirty="0" smtClean="0">
                <a:solidFill>
                  <a:schemeClr val="accent6">
                    <a:lumMod val="75000"/>
                  </a:schemeClr>
                </a:solidFill>
              </a:rPr>
              <a:t>-Exterior shows decorate placement of stonework and soft interplay of horizontal and vertical elements </a:t>
            </a:r>
          </a:p>
          <a:p>
            <a:r>
              <a:rPr lang="en-US" dirty="0" smtClean="0">
                <a:solidFill>
                  <a:schemeClr val="accent6">
                    <a:lumMod val="75000"/>
                  </a:schemeClr>
                </a:solidFill>
              </a:rPr>
              <a:t>-Large windows areas punctuated by smaller holes, creating a sense of mystery in the interior </a:t>
            </a:r>
          </a:p>
          <a:p>
            <a:r>
              <a:rPr lang="en-US" dirty="0" smtClean="0">
                <a:solidFill>
                  <a:schemeClr val="accent6">
                    <a:lumMod val="75000"/>
                  </a:schemeClr>
                </a:solidFill>
              </a:rPr>
              <a:t>-Interior wall areas dissolve into delicate arches </a:t>
            </a:r>
          </a:p>
          <a:p>
            <a:r>
              <a:rPr lang="en-US" dirty="0" smtClean="0">
                <a:solidFill>
                  <a:schemeClr val="accent6">
                    <a:lumMod val="75000"/>
                  </a:schemeClr>
                </a:solidFill>
              </a:rPr>
              <a:t>-Octagonal </a:t>
            </a:r>
            <a:r>
              <a:rPr lang="en-US" dirty="0" err="1" smtClean="0">
                <a:solidFill>
                  <a:schemeClr val="accent6">
                    <a:lumMod val="75000"/>
                  </a:schemeClr>
                </a:solidFill>
              </a:rPr>
              <a:t>squiches</a:t>
            </a:r>
            <a:r>
              <a:rPr lang="en-US" dirty="0" smtClean="0">
                <a:solidFill>
                  <a:schemeClr val="accent6">
                    <a:lumMod val="75000"/>
                  </a:schemeClr>
                </a:solidFill>
              </a:rPr>
              <a:t> support dome surrounded by windows </a:t>
            </a:r>
          </a:p>
          <a:p>
            <a:r>
              <a:rPr lang="en-US" dirty="0" smtClean="0">
                <a:solidFill>
                  <a:schemeClr val="accent6">
                    <a:lumMod val="75000"/>
                  </a:schemeClr>
                </a:solidFill>
              </a:rPr>
              <a:t>-Church has a light interior filled </a:t>
            </a:r>
            <a:r>
              <a:rPr lang="en-US" dirty="0" smtClean="0">
                <a:solidFill>
                  <a:schemeClr val="accent6">
                    <a:lumMod val="75000"/>
                  </a:schemeClr>
                </a:solidFill>
              </a:rPr>
              <a:t>with </a:t>
            </a:r>
            <a:r>
              <a:rPr lang="en-US" dirty="0" smtClean="0">
                <a:solidFill>
                  <a:schemeClr val="accent6">
                    <a:lumMod val="75000"/>
                  </a:schemeClr>
                </a:solidFill>
              </a:rPr>
              <a:t>sparking  mosaics </a:t>
            </a:r>
            <a:endParaRPr lang="en-US" dirty="0" smtClean="0">
              <a:solidFill>
                <a:schemeClr val="accent6">
                  <a:lumMod val="75000"/>
                </a:schemeClr>
              </a:solidFill>
            </a:endParaRPr>
          </a:p>
          <a:p>
            <a:r>
              <a:rPr lang="en-US" dirty="0" smtClean="0">
                <a:solidFill>
                  <a:schemeClr val="accent6">
                    <a:lumMod val="75000"/>
                  </a:schemeClr>
                </a:solidFill>
              </a:rPr>
              <a:t>Close to Delphi</a:t>
            </a:r>
          </a:p>
          <a:p>
            <a:r>
              <a:rPr lang="en-US" dirty="0" smtClean="0">
                <a:solidFill>
                  <a:schemeClr val="accent6">
                    <a:lumMod val="75000"/>
                  </a:schemeClr>
                </a:solidFill>
              </a:rPr>
              <a:t>Multiple domes</a:t>
            </a:r>
            <a:endParaRPr lang="en-US" dirty="0">
              <a:solidFill>
                <a:schemeClr val="accent6">
                  <a:lumMod val="75000"/>
                </a:schemeClr>
              </a:solidFill>
            </a:endParaRPr>
          </a:p>
        </p:txBody>
      </p:sp>
      <p:sp>
        <p:nvSpPr>
          <p:cNvPr id="4" name="Content Placeholder 3"/>
          <p:cNvSpPr>
            <a:spLocks noGrp="1"/>
          </p:cNvSpPr>
          <p:nvPr>
            <p:ph sz="half" idx="1"/>
          </p:nvPr>
        </p:nvSpPr>
        <p:spPr/>
        <p:txBody>
          <a:bodyPr/>
          <a:lstStyle/>
          <a:p>
            <a:endParaRPr lang="en-US"/>
          </a:p>
        </p:txBody>
      </p:sp>
      <p:pic>
        <p:nvPicPr>
          <p:cNvPr id="5" name="Picture 7" descr="59"/>
          <p:cNvPicPr>
            <a:picLocks noChangeAspect="1" noChangeArrowheads="1"/>
          </p:cNvPicPr>
          <p:nvPr/>
        </p:nvPicPr>
        <p:blipFill>
          <a:blip r:embed="rId2" cstate="print"/>
          <a:srcRect/>
          <a:stretch>
            <a:fillRect/>
          </a:stretch>
        </p:blipFill>
        <p:spPr bwMode="auto">
          <a:xfrm>
            <a:off x="3470370" y="304800"/>
            <a:ext cx="5673630"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endParaRPr lang="en-US" smtClean="0"/>
          </a:p>
        </p:txBody>
      </p:sp>
      <p:sp>
        <p:nvSpPr>
          <p:cNvPr id="40963" name="Rectangle 3"/>
          <p:cNvSpPr>
            <a:spLocks noGrp="1" noChangeArrowheads="1"/>
          </p:cNvSpPr>
          <p:nvPr>
            <p:ph type="body" idx="1"/>
          </p:nvPr>
        </p:nvSpPr>
        <p:spPr/>
        <p:txBody>
          <a:bodyPr/>
          <a:lstStyle/>
          <a:p>
            <a:pPr eaLnBrk="1" hangingPunct="1"/>
            <a:endParaRPr lang="en-US" smtClean="0"/>
          </a:p>
        </p:txBody>
      </p:sp>
      <p:pic>
        <p:nvPicPr>
          <p:cNvPr id="40964" name="Picture 7" descr="63"/>
          <p:cNvPicPr>
            <a:picLocks noChangeAspect="1" noChangeArrowheads="1"/>
          </p:cNvPicPr>
          <p:nvPr/>
        </p:nvPicPr>
        <p:blipFill>
          <a:blip r:embed="rId3" cstate="print"/>
          <a:srcRect/>
          <a:stretch>
            <a:fillRect/>
          </a:stretch>
        </p:blipFill>
        <p:spPr bwMode="auto">
          <a:xfrm>
            <a:off x="0" y="228600"/>
            <a:ext cx="4257675" cy="6343650"/>
          </a:xfrm>
          <a:prstGeom prst="rect">
            <a:avLst/>
          </a:prstGeom>
          <a:noFill/>
          <a:ln w="9525">
            <a:noFill/>
            <a:miter lim="800000"/>
            <a:headEnd/>
            <a:tailEnd/>
          </a:ln>
        </p:spPr>
      </p:pic>
      <p:pic>
        <p:nvPicPr>
          <p:cNvPr id="40965" name="Picture 9" descr="134-3"/>
          <p:cNvPicPr>
            <a:picLocks noChangeAspect="1" noChangeArrowheads="1"/>
          </p:cNvPicPr>
          <p:nvPr/>
        </p:nvPicPr>
        <p:blipFill>
          <a:blip r:embed="rId4" cstate="print"/>
          <a:srcRect/>
          <a:stretch>
            <a:fillRect/>
          </a:stretch>
        </p:blipFill>
        <p:spPr bwMode="auto">
          <a:xfrm>
            <a:off x="4684713" y="0"/>
            <a:ext cx="44592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en-US" smtClean="0"/>
          </a:p>
        </p:txBody>
      </p:sp>
      <p:sp>
        <p:nvSpPr>
          <p:cNvPr id="38915" name="Rectangle 3"/>
          <p:cNvSpPr>
            <a:spLocks noGrp="1" noChangeArrowheads="1"/>
          </p:cNvSpPr>
          <p:nvPr>
            <p:ph type="body" idx="1"/>
          </p:nvPr>
        </p:nvSpPr>
        <p:spPr/>
        <p:txBody>
          <a:bodyPr/>
          <a:lstStyle/>
          <a:p>
            <a:pPr eaLnBrk="1" hangingPunct="1"/>
            <a:endParaRPr lang="en-US" smtClean="0"/>
          </a:p>
        </p:txBody>
      </p:sp>
      <p:pic>
        <p:nvPicPr>
          <p:cNvPr id="38916" name="Picture 7" descr="59"/>
          <p:cNvPicPr>
            <a:picLocks noChangeAspect="1" noChangeArrowheads="1"/>
          </p:cNvPicPr>
          <p:nvPr/>
        </p:nvPicPr>
        <p:blipFill>
          <a:blip r:embed="rId3" cstate="print"/>
          <a:srcRect/>
          <a:stretch>
            <a:fillRect/>
          </a:stretch>
        </p:blipFill>
        <p:spPr bwMode="auto">
          <a:xfrm>
            <a:off x="0" y="304800"/>
            <a:ext cx="4572000" cy="3070225"/>
          </a:xfrm>
          <a:prstGeom prst="rect">
            <a:avLst/>
          </a:prstGeom>
          <a:noFill/>
          <a:ln w="9525">
            <a:noFill/>
            <a:miter lim="800000"/>
            <a:headEnd/>
            <a:tailEnd/>
          </a:ln>
        </p:spPr>
      </p:pic>
      <p:pic>
        <p:nvPicPr>
          <p:cNvPr id="38917" name="Picture 9" descr="simonas-petras"/>
          <p:cNvPicPr>
            <a:picLocks noChangeAspect="1" noChangeArrowheads="1"/>
          </p:cNvPicPr>
          <p:nvPr/>
        </p:nvPicPr>
        <p:blipFill>
          <a:blip r:embed="rId4" cstate="print"/>
          <a:srcRect/>
          <a:stretch>
            <a:fillRect/>
          </a:stretch>
        </p:blipFill>
        <p:spPr bwMode="auto">
          <a:xfrm>
            <a:off x="4627563" y="990600"/>
            <a:ext cx="4516437" cy="553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en-US" smtClean="0"/>
          </a:p>
        </p:txBody>
      </p:sp>
      <p:sp>
        <p:nvSpPr>
          <p:cNvPr id="36867" name="Rectangle 3"/>
          <p:cNvSpPr>
            <a:spLocks noGrp="1" noChangeArrowheads="1"/>
          </p:cNvSpPr>
          <p:nvPr>
            <p:ph type="body" idx="1"/>
          </p:nvPr>
        </p:nvSpPr>
        <p:spPr/>
        <p:txBody>
          <a:bodyPr/>
          <a:lstStyle/>
          <a:p>
            <a:pPr eaLnBrk="1" hangingPunct="1"/>
            <a:endParaRPr lang="en-US" smtClean="0"/>
          </a:p>
        </p:txBody>
      </p:sp>
      <p:pic>
        <p:nvPicPr>
          <p:cNvPr id="36868" name="Picture 7" descr="File:Meteora Agios Nikolaos Anapafsas IMG 7817.jpg">
            <a:hlinkClick r:id="rId2"/>
          </p:cNvPr>
          <p:cNvPicPr>
            <a:picLocks noChangeAspect="1" noChangeArrowheads="1"/>
          </p:cNvPicPr>
          <p:nvPr/>
        </p:nvPicPr>
        <p:blipFill>
          <a:blip r:embed="rId3" cstate="print"/>
          <a:srcRect/>
          <a:stretch>
            <a:fillRect/>
          </a:stretch>
        </p:blipFill>
        <p:spPr bwMode="auto">
          <a:xfrm>
            <a:off x="76200" y="381000"/>
            <a:ext cx="90678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endParaRPr lang="en-US" smtClean="0"/>
          </a:p>
        </p:txBody>
      </p:sp>
      <p:sp>
        <p:nvSpPr>
          <p:cNvPr id="37891" name="Content Placeholder 2"/>
          <p:cNvSpPr>
            <a:spLocks noGrp="1"/>
          </p:cNvSpPr>
          <p:nvPr>
            <p:ph idx="1"/>
          </p:nvPr>
        </p:nvSpPr>
        <p:spPr/>
        <p:txBody>
          <a:bodyPr/>
          <a:lstStyle/>
          <a:p>
            <a:endParaRPr lang="en-US" smtClean="0"/>
          </a:p>
        </p:txBody>
      </p:sp>
      <p:pic>
        <p:nvPicPr>
          <p:cNvPr id="37892" name="Picture 2" descr="http://www.summitpost.org/images/original/130315.jpg"/>
          <p:cNvPicPr>
            <a:picLocks noChangeAspect="1" noChangeArrowheads="1"/>
          </p:cNvPicPr>
          <p:nvPr/>
        </p:nvPicPr>
        <p:blipFill>
          <a:blip r:embed="rId2" cstate="print"/>
          <a:srcRect/>
          <a:stretch>
            <a:fillRect/>
          </a:stretch>
        </p:blipFill>
        <p:spPr bwMode="auto">
          <a:xfrm>
            <a:off x="2438400" y="0"/>
            <a:ext cx="4572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smtClean="0"/>
          </a:p>
        </p:txBody>
      </p:sp>
      <p:sp>
        <p:nvSpPr>
          <p:cNvPr id="26627" name="Rectangle 3"/>
          <p:cNvSpPr>
            <a:spLocks noGrp="1" noChangeArrowheads="1"/>
          </p:cNvSpPr>
          <p:nvPr>
            <p:ph type="body" idx="1"/>
          </p:nvPr>
        </p:nvSpPr>
        <p:spPr/>
        <p:txBody>
          <a:bodyPr/>
          <a:lstStyle/>
          <a:p>
            <a:pPr eaLnBrk="1" hangingPunct="1"/>
            <a:endParaRPr lang="en-US" smtClean="0"/>
          </a:p>
        </p:txBody>
      </p:sp>
      <p:pic>
        <p:nvPicPr>
          <p:cNvPr id="26628" name="Picture 7" descr="Christ Pantocrator. detail from apse of  Cefalu Cathedral.  c. 1148">
            <a:hlinkClick r:id="rId2"/>
          </p:cNvPr>
          <p:cNvPicPr>
            <a:picLocks noChangeAspect="1" noChangeArrowheads="1"/>
          </p:cNvPicPr>
          <p:nvPr/>
        </p:nvPicPr>
        <p:blipFill>
          <a:blip r:embed="rId3" cstate="print"/>
          <a:srcRect/>
          <a:stretch>
            <a:fillRect/>
          </a:stretch>
        </p:blipFill>
        <p:spPr bwMode="auto">
          <a:xfrm>
            <a:off x="4792663" y="319088"/>
            <a:ext cx="4275137" cy="6005512"/>
          </a:xfrm>
          <a:prstGeom prst="rect">
            <a:avLst/>
          </a:prstGeom>
          <a:noFill/>
          <a:ln w="9525">
            <a:noFill/>
            <a:miter lim="800000"/>
            <a:headEnd/>
            <a:tailEnd/>
          </a:ln>
        </p:spPr>
      </p:pic>
      <p:pic>
        <p:nvPicPr>
          <p:cNvPr id="26629" name="Picture 5" descr="mosaic44"/>
          <p:cNvPicPr>
            <a:picLocks noChangeAspect="1" noChangeArrowheads="1"/>
          </p:cNvPicPr>
          <p:nvPr/>
        </p:nvPicPr>
        <p:blipFill>
          <a:blip r:embed="rId4" cstate="print"/>
          <a:srcRect/>
          <a:stretch>
            <a:fillRect/>
          </a:stretch>
        </p:blipFill>
        <p:spPr bwMode="auto">
          <a:xfrm>
            <a:off x="76200" y="304800"/>
            <a:ext cx="4364038"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4267200" cy="1162050"/>
          </a:xfrm>
        </p:spPr>
        <p:txBody>
          <a:bodyPr/>
          <a:lstStyle/>
          <a:p>
            <a:endParaRPr lang="en-US" dirty="0"/>
          </a:p>
        </p:txBody>
      </p:sp>
      <p:sp>
        <p:nvSpPr>
          <p:cNvPr id="8" name="Text Placeholder 7"/>
          <p:cNvSpPr>
            <a:spLocks noGrp="1"/>
          </p:cNvSpPr>
          <p:nvPr>
            <p:ph type="body" idx="2"/>
          </p:nvPr>
        </p:nvSpPr>
        <p:spPr>
          <a:xfrm>
            <a:off x="457200" y="1524000"/>
            <a:ext cx="4267200" cy="4602163"/>
          </a:xfrm>
        </p:spPr>
        <p:txBody>
          <a:bodyPr/>
          <a:lstStyle/>
          <a:p>
            <a:endParaRPr lang="en-US" dirty="0"/>
          </a:p>
        </p:txBody>
      </p:sp>
      <p:pic>
        <p:nvPicPr>
          <p:cNvPr id="102402" name="Picture 2" descr="F:\byzantine art\monreale2.jpg"/>
          <p:cNvPicPr>
            <a:picLocks noChangeAspect="1" noChangeArrowheads="1"/>
          </p:cNvPicPr>
          <p:nvPr/>
        </p:nvPicPr>
        <p:blipFill>
          <a:blip r:embed="rId2" cstate="print"/>
          <a:srcRect/>
          <a:stretch>
            <a:fillRect/>
          </a:stretch>
        </p:blipFill>
        <p:spPr bwMode="auto">
          <a:xfrm>
            <a:off x="-8229600" y="8305800"/>
            <a:ext cx="9753600" cy="7315200"/>
          </a:xfrm>
          <a:prstGeom prst="rect">
            <a:avLst/>
          </a:prstGeom>
          <a:noFill/>
        </p:spPr>
      </p:pic>
      <p:pic>
        <p:nvPicPr>
          <p:cNvPr id="102403" name="Picture 3" descr="F:\byzantine art\pantocrater monreale.jpg"/>
          <p:cNvPicPr>
            <a:picLocks noChangeAspect="1" noChangeArrowheads="1"/>
          </p:cNvPicPr>
          <p:nvPr/>
        </p:nvPicPr>
        <p:blipFill>
          <a:blip r:embed="rId3" cstate="print"/>
          <a:srcRect/>
          <a:stretch>
            <a:fillRect/>
          </a:stretch>
        </p:blipFill>
        <p:spPr bwMode="auto">
          <a:xfrm>
            <a:off x="114300" y="304800"/>
            <a:ext cx="8915400" cy="5943600"/>
          </a:xfrm>
          <a:prstGeom prst="rect">
            <a:avLst/>
          </a:prstGeom>
          <a:noFill/>
        </p:spPr>
      </p:pic>
      <p:pic>
        <p:nvPicPr>
          <p:cNvPr id="102404" name="Picture 4" descr="F:\byzantine art\monreale2.jpg"/>
          <p:cNvPicPr>
            <a:picLocks noChangeAspect="1" noChangeArrowheads="1"/>
          </p:cNvPicPr>
          <p:nvPr/>
        </p:nvPicPr>
        <p:blipFill>
          <a:blip r:embed="rId2" cstate="print"/>
          <a:srcRect/>
          <a:stretch>
            <a:fillRect/>
          </a:stretch>
        </p:blipFill>
        <p:spPr bwMode="auto">
          <a:xfrm>
            <a:off x="914400" y="304800"/>
            <a:ext cx="8229600" cy="617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box(in)">
                                      <p:cBhvr>
                                        <p:cTn id="7" dur="500"/>
                                        <p:tgtEl>
                                          <p:spTgt spid="102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err="1" smtClean="0">
                <a:solidFill>
                  <a:schemeClr val="accent6">
                    <a:lumMod val="75000"/>
                  </a:schemeClr>
                </a:solidFill>
              </a:rPr>
              <a:t>Pantocrator</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Middle Byzantine</a:t>
            </a:r>
            <a:br>
              <a:rPr lang="en-US" dirty="0" smtClean="0">
                <a:solidFill>
                  <a:schemeClr val="accent6">
                    <a:lumMod val="75000"/>
                  </a:schemeClr>
                </a:solidFill>
              </a:rPr>
            </a:br>
            <a:r>
              <a:rPr lang="en-US" dirty="0" err="1" smtClean="0">
                <a:solidFill>
                  <a:schemeClr val="accent6">
                    <a:lumMod val="75000"/>
                  </a:schemeClr>
                </a:solidFill>
              </a:rPr>
              <a:t>Monreale</a:t>
            </a:r>
            <a:r>
              <a:rPr lang="en-US" dirty="0" smtClean="0">
                <a:solidFill>
                  <a:schemeClr val="accent6">
                    <a:lumMod val="75000"/>
                  </a:schemeClr>
                </a:solidFill>
              </a:rPr>
              <a:t>, Italy</a:t>
            </a:r>
            <a:br>
              <a:rPr lang="en-US" dirty="0" smtClean="0">
                <a:solidFill>
                  <a:schemeClr val="accent6">
                    <a:lumMod val="75000"/>
                  </a:schemeClr>
                </a:solidFill>
              </a:rPr>
            </a:br>
            <a:r>
              <a:rPr lang="en-US" dirty="0" smtClean="0">
                <a:solidFill>
                  <a:schemeClr val="accent6">
                    <a:lumMod val="75000"/>
                  </a:schemeClr>
                </a:solidFill>
              </a:rPr>
              <a:t>1200 </a:t>
            </a:r>
            <a:endParaRPr lang="en-US" dirty="0">
              <a:solidFill>
                <a:schemeClr val="accent6">
                  <a:lumMod val="75000"/>
                </a:schemeClr>
              </a:solidFill>
            </a:endParaRPr>
          </a:p>
        </p:txBody>
      </p:sp>
      <p:sp>
        <p:nvSpPr>
          <p:cNvPr id="3" name="Text Placeholder 2"/>
          <p:cNvSpPr>
            <a:spLocks noGrp="1"/>
          </p:cNvSpPr>
          <p:nvPr>
            <p:ph type="body" idx="2"/>
          </p:nvPr>
        </p:nvSpPr>
        <p:spPr/>
        <p:txBody>
          <a:bodyPr/>
          <a:lstStyle/>
          <a:p>
            <a:r>
              <a:rPr lang="en-US" dirty="0" smtClean="0">
                <a:solidFill>
                  <a:schemeClr val="accent6">
                    <a:lumMod val="75000"/>
                  </a:schemeClr>
                </a:solidFill>
              </a:rPr>
              <a:t>-mosaics as they are not really considered graven images </a:t>
            </a:r>
          </a:p>
          <a:p>
            <a:r>
              <a:rPr lang="en-US" dirty="0" smtClean="0">
                <a:solidFill>
                  <a:schemeClr val="accent6">
                    <a:lumMod val="75000"/>
                  </a:schemeClr>
                </a:solidFill>
              </a:rPr>
              <a:t>-solid figure monumental </a:t>
            </a:r>
          </a:p>
          <a:p>
            <a:r>
              <a:rPr lang="en-US" dirty="0" smtClean="0">
                <a:solidFill>
                  <a:schemeClr val="accent6">
                    <a:lumMod val="75000"/>
                  </a:schemeClr>
                </a:solidFill>
              </a:rPr>
              <a:t>-blessing with the right hand, left holds a bible in Latin and Greek</a:t>
            </a:r>
          </a:p>
          <a:p>
            <a:r>
              <a:rPr lang="en-US" dirty="0" smtClean="0">
                <a:solidFill>
                  <a:schemeClr val="accent6">
                    <a:lumMod val="75000"/>
                  </a:schemeClr>
                </a:solidFill>
              </a:rPr>
              <a:t>-image suggests a combination of Jesus Christ and God the Father</a:t>
            </a:r>
          </a:p>
          <a:p>
            <a:r>
              <a:rPr lang="en-US" dirty="0" smtClean="0">
                <a:solidFill>
                  <a:schemeClr val="accent6">
                    <a:lumMod val="75000"/>
                  </a:schemeClr>
                </a:solidFill>
              </a:rPr>
              <a:t>-translates as </a:t>
            </a:r>
            <a:r>
              <a:rPr lang="en-US" i="1" dirty="0" smtClean="0">
                <a:solidFill>
                  <a:schemeClr val="accent6">
                    <a:lumMod val="75000"/>
                  </a:schemeClr>
                </a:solidFill>
              </a:rPr>
              <a:t>God the creator of all</a:t>
            </a:r>
          </a:p>
          <a:p>
            <a:r>
              <a:rPr lang="en-US" dirty="0" smtClean="0">
                <a:solidFill>
                  <a:schemeClr val="accent6">
                    <a:lumMod val="75000"/>
                  </a:schemeClr>
                </a:solidFill>
              </a:rPr>
              <a:t>-pointed arches suggest contact with Islam </a:t>
            </a:r>
          </a:p>
          <a:p>
            <a:r>
              <a:rPr lang="en-US" dirty="0" smtClean="0">
                <a:solidFill>
                  <a:schemeClr val="accent6">
                    <a:lumMod val="75000"/>
                  </a:schemeClr>
                </a:solidFill>
              </a:rPr>
              <a:t>-gold represents the heavens </a:t>
            </a:r>
          </a:p>
          <a:p>
            <a:r>
              <a:rPr lang="en-US" dirty="0" smtClean="0">
                <a:solidFill>
                  <a:schemeClr val="accent6">
                    <a:lumMod val="75000"/>
                  </a:schemeClr>
                </a:solidFill>
              </a:rPr>
              <a:t>-older serious god as opposed to the youthful Christ </a:t>
            </a:r>
            <a:r>
              <a:rPr lang="en-US" dirty="0" smtClean="0">
                <a:solidFill>
                  <a:schemeClr val="accent6">
                    <a:lumMod val="75000"/>
                  </a:schemeClr>
                </a:solidFill>
              </a:rPr>
              <a:t>from Antiquity</a:t>
            </a:r>
          </a:p>
          <a:p>
            <a:endParaRPr lang="en-US" dirty="0" smtClean="0">
              <a:solidFill>
                <a:schemeClr val="accent6">
                  <a:lumMod val="75000"/>
                </a:schemeClr>
              </a:solidFill>
            </a:endParaRPr>
          </a:p>
          <a:p>
            <a:r>
              <a:rPr lang="en-US" dirty="0" smtClean="0">
                <a:solidFill>
                  <a:schemeClr val="accent6">
                    <a:lumMod val="75000"/>
                  </a:schemeClr>
                </a:solidFill>
              </a:rPr>
              <a:t>1,000,000 </a:t>
            </a:r>
            <a:r>
              <a:rPr lang="en-US" dirty="0" smtClean="0">
                <a:solidFill>
                  <a:srgbClr val="FF0000"/>
                </a:solidFill>
              </a:rPr>
              <a:t>tesserae</a:t>
            </a:r>
            <a:r>
              <a:rPr lang="en-US" dirty="0" smtClean="0">
                <a:solidFill>
                  <a:schemeClr val="accent6">
                    <a:lumMod val="75000"/>
                  </a:schemeClr>
                </a:solidFill>
              </a:rPr>
              <a:t> used  in this cathedral</a:t>
            </a:r>
            <a:endParaRPr lang="en-US" dirty="0">
              <a:solidFill>
                <a:schemeClr val="accent6">
                  <a:lumMod val="75000"/>
                </a:schemeClr>
              </a:solidFill>
            </a:endParaRPr>
          </a:p>
        </p:txBody>
      </p:sp>
      <p:sp>
        <p:nvSpPr>
          <p:cNvPr id="4" name="Content Placeholder 3"/>
          <p:cNvSpPr>
            <a:spLocks noGrp="1"/>
          </p:cNvSpPr>
          <p:nvPr>
            <p:ph sz="half" idx="1"/>
          </p:nvPr>
        </p:nvSpPr>
        <p:spPr/>
        <p:txBody>
          <a:bodyPr/>
          <a:lstStyle/>
          <a:p>
            <a:endParaRPr lang="en-US"/>
          </a:p>
        </p:txBody>
      </p:sp>
      <p:pic>
        <p:nvPicPr>
          <p:cNvPr id="5" name="Picture 4" descr="F:\byzantine art\monreale2.jpg"/>
          <p:cNvPicPr>
            <a:picLocks noChangeAspect="1" noChangeArrowheads="1"/>
          </p:cNvPicPr>
          <p:nvPr/>
        </p:nvPicPr>
        <p:blipFill>
          <a:blip r:embed="rId2" cstate="print"/>
          <a:srcRect l="22222" t="22222" r="15741" b="11111"/>
          <a:stretch>
            <a:fillRect/>
          </a:stretch>
        </p:blipFill>
        <p:spPr bwMode="auto">
          <a:xfrm>
            <a:off x="3810000" y="381000"/>
            <a:ext cx="5105400" cy="411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Christianity</a:t>
            </a:r>
            <a:endParaRPr lang="en-US" dirty="0"/>
          </a:p>
        </p:txBody>
      </p:sp>
      <p:sp>
        <p:nvSpPr>
          <p:cNvPr id="3" name="Content Placeholder 2"/>
          <p:cNvSpPr>
            <a:spLocks noGrp="1"/>
          </p:cNvSpPr>
          <p:nvPr>
            <p:ph idx="1"/>
          </p:nvPr>
        </p:nvSpPr>
        <p:spPr/>
        <p:txBody>
          <a:bodyPr>
            <a:normAutofit fontScale="62500" lnSpcReduction="20000"/>
          </a:bodyPr>
          <a:lstStyle/>
          <a:p>
            <a:r>
              <a:rPr lang="en-US" b="1" dirty="0" smtClean="0">
                <a:solidFill>
                  <a:schemeClr val="accent1">
                    <a:lumMod val="25000"/>
                  </a:schemeClr>
                </a:solidFill>
              </a:rPr>
              <a:t>Who was Jesus?  </a:t>
            </a:r>
          </a:p>
          <a:p>
            <a:r>
              <a:rPr lang="en-US" b="1" dirty="0" smtClean="0">
                <a:solidFill>
                  <a:schemeClr val="accent1">
                    <a:lumMod val="25000"/>
                  </a:schemeClr>
                </a:solidFill>
              </a:rPr>
              <a:t>Was He human?  Divine or both?</a:t>
            </a:r>
          </a:p>
          <a:p>
            <a:r>
              <a:rPr lang="en-US" b="1" dirty="0" smtClean="0">
                <a:solidFill>
                  <a:schemeClr val="accent1">
                    <a:lumMod val="25000"/>
                  </a:schemeClr>
                </a:solidFill>
              </a:rPr>
              <a:t>What was His Relationship with God the Father and the Holy Spirit?</a:t>
            </a:r>
          </a:p>
          <a:p>
            <a:r>
              <a:rPr lang="en-US" b="1" dirty="0" smtClean="0">
                <a:solidFill>
                  <a:schemeClr val="accent1">
                    <a:lumMod val="25000"/>
                  </a:schemeClr>
                </a:solidFill>
              </a:rPr>
              <a:t>There were HUNDREDS of interpretations to these questions</a:t>
            </a:r>
          </a:p>
          <a:p>
            <a:endParaRPr lang="en-US" b="1" dirty="0" smtClean="0">
              <a:solidFill>
                <a:schemeClr val="accent1">
                  <a:lumMod val="25000"/>
                </a:schemeClr>
              </a:solidFill>
            </a:endParaRPr>
          </a:p>
          <a:p>
            <a:r>
              <a:rPr lang="en-US" b="1" dirty="0" smtClean="0">
                <a:solidFill>
                  <a:schemeClr val="accent1">
                    <a:lumMod val="25000"/>
                  </a:schemeClr>
                </a:solidFill>
              </a:rPr>
              <a:t>The Arians believed that the Son shared neither the eternity nor the true divinity of the Father, but was merely the most perfect of the creatures.</a:t>
            </a:r>
          </a:p>
          <a:p>
            <a:r>
              <a:rPr lang="en-US" b="1" dirty="0" smtClean="0">
                <a:solidFill>
                  <a:schemeClr val="accent1">
                    <a:lumMod val="25000"/>
                  </a:schemeClr>
                </a:solidFill>
              </a:rPr>
              <a:t>Nestorians said He was </a:t>
            </a:r>
            <a:r>
              <a:rPr lang="en-US" b="1" dirty="0" smtClean="0">
                <a:solidFill>
                  <a:schemeClr val="accent1">
                    <a:lumMod val="25000"/>
                  </a:schemeClr>
                </a:solidFill>
              </a:rPr>
              <a:t>two distinct persons, one human and one divine. </a:t>
            </a:r>
            <a:endParaRPr lang="en-US" b="1" dirty="0" smtClean="0">
              <a:solidFill>
                <a:schemeClr val="accent1">
                  <a:lumMod val="25000"/>
                </a:schemeClr>
              </a:solidFill>
            </a:endParaRPr>
          </a:p>
          <a:p>
            <a:r>
              <a:rPr lang="en-US" b="1" dirty="0" err="1" smtClean="0">
                <a:solidFill>
                  <a:schemeClr val="accent1">
                    <a:lumMod val="25000"/>
                  </a:schemeClr>
                </a:solidFill>
              </a:rPr>
              <a:t>Monophysites</a:t>
            </a:r>
            <a:r>
              <a:rPr lang="en-US" b="1" dirty="0" smtClean="0">
                <a:solidFill>
                  <a:schemeClr val="accent1">
                    <a:lumMod val="25000"/>
                  </a:schemeClr>
                </a:solidFill>
              </a:rPr>
              <a:t> said that </a:t>
            </a:r>
            <a:r>
              <a:rPr lang="en-US" b="1" dirty="0" smtClean="0">
                <a:solidFill>
                  <a:schemeClr val="accent1">
                    <a:lumMod val="25000"/>
                  </a:schemeClr>
                </a:solidFill>
              </a:rPr>
              <a:t>in the person of Jesus there was but a single nature which was divine nature. </a:t>
            </a:r>
            <a:endParaRPr lang="en-US" b="1" dirty="0" smtClean="0">
              <a:solidFill>
                <a:schemeClr val="accent1">
                  <a:lumMod val="25000"/>
                </a:schemeClr>
              </a:solidFill>
            </a:endParaRPr>
          </a:p>
          <a:p>
            <a:r>
              <a:rPr lang="en-US" b="1" dirty="0" smtClean="0">
                <a:solidFill>
                  <a:schemeClr val="accent1">
                    <a:lumMod val="25000"/>
                  </a:schemeClr>
                </a:solidFill>
              </a:rPr>
              <a:t>The Church in Constantinople said </a:t>
            </a:r>
            <a:r>
              <a:rPr lang="en-US" b="1" dirty="0" smtClean="0">
                <a:solidFill>
                  <a:schemeClr val="accent1">
                    <a:lumMod val="25000"/>
                  </a:schemeClr>
                </a:solidFill>
              </a:rPr>
              <a:t>that the Son was true God, co-eternal with the Father and begotten from His same substance, arguing that such a doctrine best codified the Scriptural presentation of the Son as well as traditional Christian belief about him handed down from the Apostles</a:t>
            </a:r>
            <a:r>
              <a:rPr lang="en-US" dirty="0" smtClean="0"/>
              <a:t>.</a:t>
            </a:r>
            <a:endParaRPr lang="en-US" b="1" dirty="0">
              <a:solidFill>
                <a:schemeClr val="accent1">
                  <a:lumMod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3008313" cy="2012950"/>
          </a:xfrm>
        </p:spPr>
        <p:txBody>
          <a:bodyPr/>
          <a:lstStyle/>
          <a:p>
            <a:r>
              <a:rPr lang="en-US" i="1" dirty="0" smtClean="0">
                <a:solidFill>
                  <a:schemeClr val="accent6">
                    <a:lumMod val="75000"/>
                  </a:schemeClr>
                </a:solidFill>
              </a:rPr>
              <a:t>Saint Mark’s Cathedral</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Middle Byzantine</a:t>
            </a:r>
            <a:br>
              <a:rPr lang="en-US" dirty="0" smtClean="0">
                <a:solidFill>
                  <a:schemeClr val="accent6">
                    <a:lumMod val="75000"/>
                  </a:schemeClr>
                </a:solidFill>
              </a:rPr>
            </a:br>
            <a:r>
              <a:rPr lang="en-US" dirty="0" smtClean="0">
                <a:solidFill>
                  <a:schemeClr val="accent6">
                    <a:lumMod val="75000"/>
                  </a:schemeClr>
                </a:solidFill>
              </a:rPr>
              <a:t>Venice Italy</a:t>
            </a:r>
            <a:br>
              <a:rPr lang="en-US" dirty="0" smtClean="0">
                <a:solidFill>
                  <a:schemeClr val="accent6">
                    <a:lumMod val="75000"/>
                  </a:schemeClr>
                </a:solidFill>
              </a:rPr>
            </a:br>
            <a:r>
              <a:rPr lang="en-US" dirty="0" smtClean="0">
                <a:solidFill>
                  <a:schemeClr val="accent6">
                    <a:lumMod val="75000"/>
                  </a:schemeClr>
                </a:solidFill>
              </a:rPr>
              <a:t>1050 </a:t>
            </a:r>
            <a:endParaRPr lang="en-US" dirty="0">
              <a:solidFill>
                <a:schemeClr val="accent6">
                  <a:lumMod val="75000"/>
                </a:schemeClr>
              </a:solidFill>
            </a:endParaRPr>
          </a:p>
        </p:txBody>
      </p:sp>
      <p:sp>
        <p:nvSpPr>
          <p:cNvPr id="7" name="Text Placeholder 6"/>
          <p:cNvSpPr>
            <a:spLocks noGrp="1"/>
          </p:cNvSpPr>
          <p:nvPr>
            <p:ph type="body" idx="2"/>
          </p:nvPr>
        </p:nvSpPr>
        <p:spPr>
          <a:xfrm>
            <a:off x="457200" y="3048000"/>
            <a:ext cx="3008313" cy="3078163"/>
          </a:xfrm>
        </p:spPr>
        <p:txBody>
          <a:bodyPr/>
          <a:lstStyle/>
          <a:p>
            <a:r>
              <a:rPr lang="en-US" dirty="0" smtClean="0">
                <a:solidFill>
                  <a:schemeClr val="accent6">
                    <a:lumMod val="75000"/>
                  </a:schemeClr>
                </a:solidFill>
              </a:rPr>
              <a:t>-Eastern design with the dome but located in the West</a:t>
            </a:r>
          </a:p>
          <a:p>
            <a:r>
              <a:rPr lang="en-US" dirty="0" smtClean="0">
                <a:solidFill>
                  <a:schemeClr val="accent6">
                    <a:lumMod val="75000"/>
                  </a:schemeClr>
                </a:solidFill>
              </a:rPr>
              <a:t>-Housed the relics of St. Mark</a:t>
            </a:r>
          </a:p>
          <a:p>
            <a:r>
              <a:rPr lang="en-US" dirty="0" smtClean="0">
                <a:solidFill>
                  <a:schemeClr val="accent6">
                    <a:lumMod val="75000"/>
                  </a:schemeClr>
                </a:solidFill>
              </a:rPr>
              <a:t>-The West was trying to compete with Constantinople's power, so Venice built a church after the Eastern style to prove it was a strong power in the empire.</a:t>
            </a:r>
          </a:p>
          <a:p>
            <a:r>
              <a:rPr lang="en-US" dirty="0" smtClean="0">
                <a:solidFill>
                  <a:schemeClr val="accent6">
                    <a:lumMod val="75000"/>
                  </a:schemeClr>
                </a:solidFill>
              </a:rPr>
              <a:t>-Nicknamed the "Church of </a:t>
            </a:r>
            <a:r>
              <a:rPr lang="en-US" dirty="0" smtClean="0">
                <a:solidFill>
                  <a:schemeClr val="accent6">
                    <a:lumMod val="75000"/>
                  </a:schemeClr>
                </a:solidFill>
              </a:rPr>
              <a:t>Gold“</a:t>
            </a:r>
          </a:p>
          <a:p>
            <a:r>
              <a:rPr lang="en-US" dirty="0" smtClean="0">
                <a:solidFill>
                  <a:schemeClr val="accent6">
                    <a:lumMod val="75000"/>
                  </a:schemeClr>
                </a:solidFill>
              </a:rPr>
              <a:t>Light enters from windows at the base of the domes.</a:t>
            </a:r>
            <a:endParaRPr lang="en-US" dirty="0">
              <a:solidFill>
                <a:schemeClr val="accent6">
                  <a:lumMod val="75000"/>
                </a:schemeClr>
              </a:solidFill>
            </a:endParaRPr>
          </a:p>
        </p:txBody>
      </p:sp>
      <p:sp>
        <p:nvSpPr>
          <p:cNvPr id="6" name="Content Placeholder 5"/>
          <p:cNvSpPr>
            <a:spLocks noGrp="1"/>
          </p:cNvSpPr>
          <p:nvPr>
            <p:ph sz="half" idx="1"/>
          </p:nvPr>
        </p:nvSpPr>
        <p:spPr/>
        <p:txBody>
          <a:bodyPr/>
          <a:lstStyle/>
          <a:p>
            <a:endParaRPr lang="en-US"/>
          </a:p>
        </p:txBody>
      </p:sp>
      <p:pic>
        <p:nvPicPr>
          <p:cNvPr id="27652" name="Picture 6" descr="http://upload.wikimedia.org/wikipedia/commons/5/54/Veneza47.jpg"/>
          <p:cNvPicPr>
            <a:picLocks noChangeAspect="1" noChangeArrowheads="1"/>
          </p:cNvPicPr>
          <p:nvPr/>
        </p:nvPicPr>
        <p:blipFill>
          <a:blip r:embed="rId2" cstate="print"/>
          <a:srcRect/>
          <a:stretch>
            <a:fillRect/>
          </a:stretch>
        </p:blipFill>
        <p:spPr bwMode="auto">
          <a:xfrm>
            <a:off x="3665537" y="609600"/>
            <a:ext cx="5478463" cy="3886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ox(in)">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ox(in)">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ox(in)">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ox(in)">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sp>
        <p:nvSpPr>
          <p:cNvPr id="28675" name="Content Placeholder 2"/>
          <p:cNvSpPr>
            <a:spLocks noGrp="1"/>
          </p:cNvSpPr>
          <p:nvPr>
            <p:ph idx="1"/>
          </p:nvPr>
        </p:nvSpPr>
        <p:spPr/>
        <p:txBody>
          <a:bodyPr/>
          <a:lstStyle/>
          <a:p>
            <a:endParaRPr lang="en-US" smtClean="0"/>
          </a:p>
        </p:txBody>
      </p:sp>
      <p:pic>
        <p:nvPicPr>
          <p:cNvPr id="28676" name="Picture 2" descr="http://data.GreatBuildings.com/gbc/images/cid_1797958.jpg"/>
          <p:cNvPicPr>
            <a:picLocks noChangeAspect="1" noChangeArrowheads="1"/>
          </p:cNvPicPr>
          <p:nvPr/>
        </p:nvPicPr>
        <p:blipFill>
          <a:blip r:embed="rId2" cstate="print"/>
          <a:srcRect/>
          <a:stretch>
            <a:fillRect/>
          </a:stretch>
        </p:blipFill>
        <p:spPr bwMode="auto">
          <a:xfrm>
            <a:off x="0" y="228600"/>
            <a:ext cx="9205913"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smtClean="0"/>
          </a:p>
        </p:txBody>
      </p:sp>
      <p:sp>
        <p:nvSpPr>
          <p:cNvPr id="29699" name="Rectangle 3"/>
          <p:cNvSpPr>
            <a:spLocks noGrp="1" noChangeArrowheads="1"/>
          </p:cNvSpPr>
          <p:nvPr>
            <p:ph type="body" idx="1"/>
          </p:nvPr>
        </p:nvSpPr>
        <p:spPr/>
        <p:txBody>
          <a:bodyPr/>
          <a:lstStyle/>
          <a:p>
            <a:pPr eaLnBrk="1" hangingPunct="1"/>
            <a:endParaRPr lang="en-US" smtClean="0"/>
          </a:p>
        </p:txBody>
      </p:sp>
      <p:pic>
        <p:nvPicPr>
          <p:cNvPr id="29700" name="Picture 5" descr="Plan of St. Mark's Basilica.  began 1063">
            <a:hlinkClick r:id="rId2"/>
          </p:cNvPr>
          <p:cNvPicPr>
            <a:picLocks noChangeAspect="1" noChangeArrowheads="1"/>
          </p:cNvPicPr>
          <p:nvPr/>
        </p:nvPicPr>
        <p:blipFill>
          <a:blip r:embed="rId3" cstate="print"/>
          <a:srcRect/>
          <a:stretch>
            <a:fillRect/>
          </a:stretch>
        </p:blipFill>
        <p:spPr bwMode="auto">
          <a:xfrm>
            <a:off x="1317625" y="0"/>
            <a:ext cx="65309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12-23"/>
          <p:cNvPicPr>
            <a:picLocks noChangeAspect="1" noChangeArrowheads="1"/>
          </p:cNvPicPr>
          <p:nvPr/>
        </p:nvPicPr>
        <p:blipFill>
          <a:blip r:embed="rId3" cstate="print"/>
          <a:srcRect/>
          <a:stretch>
            <a:fillRect/>
          </a:stretch>
        </p:blipFill>
        <p:spPr bwMode="auto">
          <a:xfrm>
            <a:off x="4953000" y="609600"/>
            <a:ext cx="4135438" cy="5638800"/>
          </a:xfrm>
          <a:prstGeom prst="rect">
            <a:avLst/>
          </a:prstGeom>
          <a:noFill/>
          <a:ln w="9525">
            <a:noFill/>
            <a:miter lim="800000"/>
            <a:headEnd/>
            <a:tailEnd/>
          </a:ln>
        </p:spPr>
      </p:pic>
      <p:pic>
        <p:nvPicPr>
          <p:cNvPr id="30723" name="Picture 4" descr="Anastasis, from St. Mark's.  end 12th century">
            <a:hlinkClick r:id="rId4"/>
          </p:cNvPr>
          <p:cNvPicPr>
            <a:picLocks noChangeAspect="1" noChangeArrowheads="1"/>
          </p:cNvPicPr>
          <p:nvPr/>
        </p:nvPicPr>
        <p:blipFill>
          <a:blip r:embed="rId5" cstate="print"/>
          <a:srcRect/>
          <a:stretch>
            <a:fillRect/>
          </a:stretch>
        </p:blipFill>
        <p:spPr bwMode="auto">
          <a:xfrm>
            <a:off x="85725" y="1336675"/>
            <a:ext cx="4791075" cy="4225925"/>
          </a:xfrm>
          <a:prstGeom prst="rect">
            <a:avLst/>
          </a:prstGeom>
          <a:noFill/>
          <a:ln w="9525">
            <a:noFill/>
            <a:miter lim="800000"/>
            <a:headEnd/>
            <a:tailEnd/>
          </a:ln>
        </p:spPr>
      </p:pic>
      <p:cxnSp>
        <p:nvCxnSpPr>
          <p:cNvPr id="5" name="Straight Arrow Connector 4"/>
          <p:cNvCxnSpPr/>
          <p:nvPr/>
        </p:nvCxnSpPr>
        <p:spPr>
          <a:xfrm flipV="1">
            <a:off x="3657600" y="2057400"/>
            <a:ext cx="2743200" cy="15240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3008313" cy="1784350"/>
          </a:xfrm>
        </p:spPr>
        <p:txBody>
          <a:bodyPr>
            <a:normAutofit fontScale="90000"/>
          </a:bodyPr>
          <a:lstStyle/>
          <a:p>
            <a:r>
              <a:rPr lang="en-US" dirty="0" smtClean="0">
                <a:solidFill>
                  <a:schemeClr val="accent6">
                    <a:lumMod val="75000"/>
                  </a:schemeClr>
                </a:solidFill>
              </a:rPr>
              <a:t/>
            </a:r>
            <a:br>
              <a:rPr lang="en-US" dirty="0" smtClean="0">
                <a:solidFill>
                  <a:schemeClr val="accent6">
                    <a:lumMod val="75000"/>
                  </a:schemeClr>
                </a:solidFill>
              </a:rPr>
            </a:br>
            <a:r>
              <a:rPr lang="en-US" b="1" i="1" dirty="0" smtClean="0">
                <a:solidFill>
                  <a:schemeClr val="accent6">
                    <a:lumMod val="75000"/>
                  </a:schemeClr>
                </a:solidFill>
              </a:rPr>
              <a:t>Christ enthroned w/ Saints or</a:t>
            </a:r>
            <a:br>
              <a:rPr lang="en-US" b="1" i="1" dirty="0" smtClean="0">
                <a:solidFill>
                  <a:schemeClr val="accent6">
                    <a:lumMod val="75000"/>
                  </a:schemeClr>
                </a:solidFill>
              </a:rPr>
            </a:br>
            <a:r>
              <a:rPr lang="en-US" b="1" i="1" dirty="0" err="1" smtClean="0">
                <a:solidFill>
                  <a:schemeClr val="accent6">
                    <a:lumMod val="75000"/>
                  </a:schemeClr>
                </a:solidFill>
              </a:rPr>
              <a:t>Harbaville</a:t>
            </a:r>
            <a:r>
              <a:rPr lang="en-US" b="1" i="1" dirty="0" smtClean="0">
                <a:solidFill>
                  <a:schemeClr val="accent6">
                    <a:lumMod val="75000"/>
                  </a:schemeClr>
                </a:solidFill>
              </a:rPr>
              <a:t> Triptych</a:t>
            </a:r>
            <a:r>
              <a:rPr lang="en-US" b="1" dirty="0" smtClean="0">
                <a:solidFill>
                  <a:schemeClr val="accent6">
                    <a:lumMod val="75000"/>
                  </a:schemeClr>
                </a:solidFill>
              </a:rPr>
              <a:t/>
            </a:r>
            <a:br>
              <a:rPr lang="en-US" b="1" dirty="0" smtClean="0">
                <a:solidFill>
                  <a:schemeClr val="accent6">
                    <a:lumMod val="75000"/>
                  </a:schemeClr>
                </a:solidFill>
              </a:rPr>
            </a:br>
            <a:r>
              <a:rPr lang="en-US" b="1" dirty="0" smtClean="0">
                <a:solidFill>
                  <a:schemeClr val="accent6">
                    <a:lumMod val="75000"/>
                  </a:schemeClr>
                </a:solidFill>
              </a:rPr>
              <a:t> Byzantine </a:t>
            </a:r>
            <a:r>
              <a:rPr lang="en-US" b="1" dirty="0" smtClean="0">
                <a:solidFill>
                  <a:schemeClr val="accent6">
                    <a:lumMod val="75000"/>
                  </a:schemeClr>
                </a:solidFill>
              </a:rPr>
              <a:t/>
            </a:r>
            <a:br>
              <a:rPr lang="en-US" b="1" dirty="0" smtClean="0">
                <a:solidFill>
                  <a:schemeClr val="accent6">
                    <a:lumMod val="75000"/>
                  </a:schemeClr>
                </a:solidFill>
              </a:rPr>
            </a:br>
            <a:r>
              <a:rPr lang="en-US" b="1" dirty="0" smtClean="0">
                <a:solidFill>
                  <a:schemeClr val="accent6">
                    <a:lumMod val="75000"/>
                  </a:schemeClr>
                </a:solidFill>
              </a:rPr>
              <a:t>c</a:t>
            </a:r>
            <a:r>
              <a:rPr lang="en-US" b="1" dirty="0" smtClean="0">
                <a:solidFill>
                  <a:schemeClr val="accent6">
                    <a:lumMod val="75000"/>
                  </a:schemeClr>
                </a:solidFill>
              </a:rPr>
              <a:t>., </a:t>
            </a:r>
            <a:r>
              <a:rPr lang="en-US" b="1" dirty="0" smtClean="0">
                <a:solidFill>
                  <a:schemeClr val="accent6">
                    <a:lumMod val="75000"/>
                  </a:schemeClr>
                </a:solidFill>
              </a:rPr>
              <a:t>950</a:t>
            </a:r>
            <a:endParaRPr lang="en-US" dirty="0">
              <a:solidFill>
                <a:schemeClr val="accent6">
                  <a:lumMod val="75000"/>
                </a:schemeClr>
              </a:solidFill>
            </a:endParaRPr>
          </a:p>
        </p:txBody>
      </p:sp>
      <p:sp>
        <p:nvSpPr>
          <p:cNvPr id="7" name="Text Placeholder 6"/>
          <p:cNvSpPr>
            <a:spLocks noGrp="1"/>
          </p:cNvSpPr>
          <p:nvPr>
            <p:ph type="body" idx="2"/>
          </p:nvPr>
        </p:nvSpPr>
        <p:spPr>
          <a:xfrm>
            <a:off x="457200" y="2286000"/>
            <a:ext cx="3008313" cy="3840163"/>
          </a:xfrm>
        </p:spPr>
        <p:txBody>
          <a:bodyPr>
            <a:normAutofit lnSpcReduction="10000"/>
          </a:bodyPr>
          <a:lstStyle/>
          <a:p>
            <a:r>
              <a:rPr lang="en-US" dirty="0" smtClean="0">
                <a:solidFill>
                  <a:schemeClr val="accent6">
                    <a:lumMod val="75000"/>
                  </a:schemeClr>
                </a:solidFill>
              </a:rPr>
              <a:t>-Carved out of precious ivory</a:t>
            </a:r>
          </a:p>
          <a:p>
            <a:r>
              <a:rPr lang="en-US" dirty="0" smtClean="0">
                <a:solidFill>
                  <a:schemeClr val="accent6">
                    <a:lumMod val="75000"/>
                  </a:schemeClr>
                </a:solidFill>
              </a:rPr>
              <a:t>-In the center panel, John the Baptist and Mary are praying to Christ in behalf of the individual praying in front of the altar. They are mediators between you and the Savior.</a:t>
            </a:r>
          </a:p>
          <a:p>
            <a:r>
              <a:rPr lang="en-US" dirty="0" smtClean="0">
                <a:solidFill>
                  <a:schemeClr val="accent6">
                    <a:lumMod val="75000"/>
                  </a:schemeClr>
                </a:solidFill>
              </a:rPr>
              <a:t>-Other figures are carved to represent other apostles and saints</a:t>
            </a:r>
            <a:r>
              <a:rPr lang="en-US" dirty="0" smtClean="0">
                <a:solidFill>
                  <a:schemeClr val="accent6">
                    <a:lumMod val="75000"/>
                  </a:schemeClr>
                </a:solidFill>
              </a:rPr>
              <a:t>.</a:t>
            </a:r>
          </a:p>
          <a:p>
            <a:r>
              <a:rPr lang="en-US" dirty="0" smtClean="0">
                <a:solidFill>
                  <a:schemeClr val="accent6">
                    <a:lumMod val="75000"/>
                  </a:schemeClr>
                </a:solidFill>
              </a:rPr>
              <a:t>Small- made for private worship</a:t>
            </a:r>
            <a:endParaRPr lang="en-US" dirty="0" smtClean="0">
              <a:solidFill>
                <a:schemeClr val="accent6">
                  <a:lumMod val="75000"/>
                </a:schemeClr>
              </a:solidFill>
            </a:endParaRPr>
          </a:p>
          <a:p>
            <a:r>
              <a:rPr lang="en-US" dirty="0" smtClean="0">
                <a:solidFill>
                  <a:schemeClr val="accent6">
                    <a:lumMod val="75000"/>
                  </a:schemeClr>
                </a:solidFill>
              </a:rPr>
              <a:t>-This would be </a:t>
            </a:r>
            <a:r>
              <a:rPr lang="en-US" dirty="0" smtClean="0">
                <a:solidFill>
                  <a:srgbClr val="FF0000"/>
                </a:solidFill>
              </a:rPr>
              <a:t>a triptych </a:t>
            </a:r>
            <a:r>
              <a:rPr lang="en-US" dirty="0" smtClean="0">
                <a:solidFill>
                  <a:schemeClr val="accent6">
                    <a:lumMod val="75000"/>
                  </a:schemeClr>
                </a:solidFill>
              </a:rPr>
              <a:t>used by a wealthy individual as an </a:t>
            </a:r>
            <a:r>
              <a:rPr lang="en-US" dirty="0" smtClean="0">
                <a:solidFill>
                  <a:srgbClr val="FF0000"/>
                </a:solidFill>
              </a:rPr>
              <a:t>altarpiece</a:t>
            </a:r>
            <a:r>
              <a:rPr lang="en-US" dirty="0" smtClean="0"/>
              <a:t>.</a:t>
            </a:r>
          </a:p>
          <a:p>
            <a:endParaRPr lang="en-US" dirty="0" smtClean="0"/>
          </a:p>
          <a:p>
            <a:r>
              <a:rPr lang="en-US" dirty="0" smtClean="0">
                <a:solidFill>
                  <a:srgbClr val="7030A0"/>
                </a:solidFill>
              </a:rPr>
              <a:t>(An </a:t>
            </a:r>
            <a:r>
              <a:rPr lang="en-US" b="1" dirty="0" smtClean="0">
                <a:solidFill>
                  <a:srgbClr val="7030A0"/>
                </a:solidFill>
              </a:rPr>
              <a:t>altarpiece</a:t>
            </a:r>
            <a:r>
              <a:rPr lang="en-US" dirty="0" smtClean="0">
                <a:solidFill>
                  <a:srgbClr val="7030A0"/>
                </a:solidFill>
              </a:rPr>
              <a:t> is a picture or relief representing a religious subject and suspended in a frame behind the altar of a church</a:t>
            </a:r>
            <a:r>
              <a:rPr lang="en-US" dirty="0" smtClean="0">
                <a:solidFill>
                  <a:srgbClr val="7030A0"/>
                </a:solidFill>
              </a:rPr>
              <a:t>.)</a:t>
            </a:r>
            <a:endParaRPr lang="en-US" dirty="0">
              <a:solidFill>
                <a:srgbClr val="7030A0"/>
              </a:solidFill>
            </a:endParaRPr>
          </a:p>
        </p:txBody>
      </p:sp>
      <p:sp>
        <p:nvSpPr>
          <p:cNvPr id="6" name="Content Placeholder 5"/>
          <p:cNvSpPr>
            <a:spLocks noGrp="1"/>
          </p:cNvSpPr>
          <p:nvPr>
            <p:ph sz="half" idx="1"/>
          </p:nvPr>
        </p:nvSpPr>
        <p:spPr/>
        <p:txBody>
          <a:bodyPr/>
          <a:lstStyle/>
          <a:p>
            <a:endParaRPr lang="en-US"/>
          </a:p>
        </p:txBody>
      </p:sp>
      <p:pic>
        <p:nvPicPr>
          <p:cNvPr id="13316" name="Picture 5" descr="Christ enthroned with saints (Harbaville Triptych).  c. 950">
            <a:hlinkClick r:id="rId2"/>
          </p:cNvPr>
          <p:cNvPicPr>
            <a:picLocks noChangeAspect="1" noChangeArrowheads="1"/>
          </p:cNvPicPr>
          <p:nvPr/>
        </p:nvPicPr>
        <p:blipFill>
          <a:blip r:embed="rId3" cstate="print"/>
          <a:srcRect/>
          <a:stretch>
            <a:fillRect/>
          </a:stretch>
        </p:blipFill>
        <p:spPr bwMode="auto">
          <a:xfrm>
            <a:off x="3503756" y="71438"/>
            <a:ext cx="5564044" cy="42719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6" end="6"/>
                                            </p:txEl>
                                          </p:spTgt>
                                        </p:tgtEl>
                                        <p:attrNameLst>
                                          <p:attrName>style.visibility</p:attrName>
                                        </p:attrNameLst>
                                      </p:cBhvr>
                                      <p:to>
                                        <p:strVal val="visible"/>
                                      </p:to>
                                    </p:set>
                                    <p:animEffect transition="in" filter="blinds(horizontal)">
                                      <p:cBhvr>
                                        <p:cTn id="32"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solidFill>
                  <a:srgbClr val="7030A0"/>
                </a:solidFill>
                <a:latin typeface="Lucida Calligraphy" pitchFamily="66" charset="0"/>
              </a:rPr>
              <a:t>Middle/late Byzantine</a:t>
            </a:r>
            <a:endParaRPr lang="en-US" dirty="0">
              <a:solidFill>
                <a:srgbClr val="7030A0"/>
              </a:solidFill>
              <a:latin typeface="Lucida Calligraphy" pitchFamily="66" charset="0"/>
            </a:endParaRPr>
          </a:p>
        </p:txBody>
      </p:sp>
      <p:sp>
        <p:nvSpPr>
          <p:cNvPr id="3" name="Content Placeholder 2"/>
          <p:cNvSpPr>
            <a:spLocks noGrp="1"/>
          </p:cNvSpPr>
          <p:nvPr>
            <p:ph idx="1"/>
          </p:nvPr>
        </p:nvSpPr>
        <p:spPr>
          <a:xfrm>
            <a:off x="457200" y="1600200"/>
            <a:ext cx="4800600" cy="1295400"/>
          </a:xfrm>
        </p:spPr>
        <p:txBody>
          <a:bodyPr rtlCol="0">
            <a:normAutofit fontScale="92500" lnSpcReduction="10000"/>
          </a:bodyPr>
          <a:lstStyle/>
          <a:p>
            <a:pPr fontAlgn="auto">
              <a:spcAft>
                <a:spcPts val="0"/>
              </a:spcAft>
              <a:buFont typeface="Arial" pitchFamily="34" charset="0"/>
              <a:buChar char="•"/>
              <a:defRPr/>
            </a:pPr>
            <a:r>
              <a:rPr lang="en-US" dirty="0" smtClean="0">
                <a:solidFill>
                  <a:srgbClr val="7030A0"/>
                </a:solidFill>
                <a:latin typeface="Lucida Calligraphy" pitchFamily="66" charset="0"/>
              </a:rPr>
              <a:t>Renunciation of Iconoclasm</a:t>
            </a:r>
          </a:p>
          <a:p>
            <a:pPr fontAlgn="auto">
              <a:spcAft>
                <a:spcPts val="0"/>
              </a:spcAft>
              <a:buFont typeface="Arial" pitchFamily="34" charset="0"/>
              <a:buChar char="•"/>
              <a:defRPr/>
            </a:pPr>
            <a:r>
              <a:rPr lang="en-US" dirty="0" smtClean="0">
                <a:solidFill>
                  <a:srgbClr val="7030A0"/>
                </a:solidFill>
                <a:latin typeface="Lucida Calligraphy" pitchFamily="66" charset="0"/>
              </a:rPr>
              <a:t>Western crusaders occupation of Constantinople</a:t>
            </a:r>
          </a:p>
          <a:p>
            <a:pPr fontAlgn="auto">
              <a:spcAft>
                <a:spcPts val="0"/>
              </a:spcAft>
              <a:buFont typeface="Arial" pitchFamily="34" charset="0"/>
              <a:buChar char="•"/>
              <a:defRPr/>
            </a:pPr>
            <a:endParaRPr lang="en-US" dirty="0"/>
          </a:p>
        </p:txBody>
      </p:sp>
      <p:sp>
        <p:nvSpPr>
          <p:cNvPr id="4" name="Rectangle 3"/>
          <p:cNvSpPr/>
          <p:nvPr/>
        </p:nvSpPr>
        <p:spPr>
          <a:xfrm>
            <a:off x="5867400" y="1295400"/>
            <a:ext cx="2819400" cy="1477963"/>
          </a:xfrm>
          <a:prstGeom prst="rect">
            <a:avLst/>
          </a:prstGeom>
        </p:spPr>
        <p:txBody>
          <a:bodyPr>
            <a:spAutoFit/>
          </a:bodyPr>
          <a:lstStyle/>
          <a:p>
            <a:pPr fontAlgn="auto">
              <a:spcBef>
                <a:spcPts val="0"/>
              </a:spcBef>
              <a:spcAft>
                <a:spcPts val="0"/>
              </a:spcAft>
              <a:defRPr/>
            </a:pPr>
            <a:r>
              <a:rPr lang="en-US" u="sng" dirty="0">
                <a:solidFill>
                  <a:srgbClr val="7030A0"/>
                </a:solidFill>
                <a:latin typeface="Lucida Calligraphy" pitchFamily="66" charset="0"/>
              </a:rPr>
              <a:t>Characteristics</a:t>
            </a:r>
          </a:p>
          <a:p>
            <a:pPr fontAlgn="auto">
              <a:spcBef>
                <a:spcPts val="0"/>
              </a:spcBef>
              <a:spcAft>
                <a:spcPts val="0"/>
              </a:spcAft>
              <a:buFont typeface="Arial" pitchFamily="34" charset="0"/>
              <a:buChar char="•"/>
              <a:defRPr/>
            </a:pPr>
            <a:r>
              <a:rPr lang="en-US" dirty="0">
                <a:solidFill>
                  <a:srgbClr val="7030A0"/>
                </a:solidFill>
                <a:latin typeface="Lucida Calligraphy" pitchFamily="66" charset="0"/>
              </a:rPr>
              <a:t>Colored brick</a:t>
            </a:r>
          </a:p>
          <a:p>
            <a:pPr fontAlgn="auto">
              <a:spcBef>
                <a:spcPts val="0"/>
              </a:spcBef>
              <a:spcAft>
                <a:spcPts val="0"/>
              </a:spcAft>
              <a:buFont typeface="Arial" pitchFamily="34" charset="0"/>
              <a:buChar char="•"/>
              <a:defRPr/>
            </a:pPr>
            <a:r>
              <a:rPr lang="en-US" dirty="0">
                <a:solidFill>
                  <a:srgbClr val="7030A0"/>
                </a:solidFill>
                <a:latin typeface="Lucida Calligraphy" pitchFamily="66" charset="0"/>
              </a:rPr>
              <a:t>More domes</a:t>
            </a:r>
          </a:p>
          <a:p>
            <a:pPr fontAlgn="auto">
              <a:spcBef>
                <a:spcPts val="0"/>
              </a:spcBef>
              <a:spcAft>
                <a:spcPts val="0"/>
              </a:spcAft>
              <a:buFont typeface="Arial" pitchFamily="34" charset="0"/>
              <a:buChar char="•"/>
              <a:defRPr/>
            </a:pPr>
            <a:r>
              <a:rPr lang="en-US" dirty="0">
                <a:solidFill>
                  <a:srgbClr val="7030A0"/>
                </a:solidFill>
                <a:latin typeface="Lucida Calligraphy" pitchFamily="66" charset="0"/>
              </a:rPr>
              <a:t>Higher</a:t>
            </a:r>
          </a:p>
          <a:p>
            <a:pPr fontAlgn="auto">
              <a:spcBef>
                <a:spcPts val="0"/>
              </a:spcBef>
              <a:spcAft>
                <a:spcPts val="0"/>
              </a:spcAft>
              <a:buFont typeface="Arial" pitchFamily="34" charset="0"/>
              <a:buChar char="•"/>
              <a:defRPr/>
            </a:pPr>
            <a:r>
              <a:rPr lang="en-US" dirty="0" err="1">
                <a:solidFill>
                  <a:srgbClr val="7030A0"/>
                </a:solidFill>
                <a:latin typeface="Lucida Calligraphy" pitchFamily="66" charset="0"/>
              </a:rPr>
              <a:t>monastaries</a:t>
            </a:r>
            <a:endParaRPr lang="en-US" dirty="0">
              <a:solidFill>
                <a:srgbClr val="7030A0"/>
              </a:solidFill>
              <a:latin typeface="Lucida Calligraphy" pitchFamily="66" charset="0"/>
            </a:endParaRPr>
          </a:p>
        </p:txBody>
      </p:sp>
      <p:pic>
        <p:nvPicPr>
          <p:cNvPr id="8197" name="Picture 6" descr="msotw9_temp0"/>
          <p:cNvPicPr>
            <a:picLocks noChangeAspect="1" noChangeArrowheads="1"/>
          </p:cNvPicPr>
          <p:nvPr/>
        </p:nvPicPr>
        <p:blipFill>
          <a:blip r:embed="rId2" cstate="print">
            <a:lum contrast="18000"/>
          </a:blip>
          <a:srcRect/>
          <a:stretch>
            <a:fillRect/>
          </a:stretch>
        </p:blipFill>
        <p:spPr bwMode="auto">
          <a:xfrm>
            <a:off x="4614863" y="3048000"/>
            <a:ext cx="4529137" cy="3217863"/>
          </a:xfrm>
          <a:prstGeom prst="rect">
            <a:avLst/>
          </a:prstGeom>
          <a:noFill/>
          <a:ln w="9525">
            <a:noFill/>
            <a:miter lim="800000"/>
            <a:headEnd/>
            <a:tailEnd/>
          </a:ln>
        </p:spPr>
      </p:pic>
      <p:pic>
        <p:nvPicPr>
          <p:cNvPr id="8198" name="Picture 8" descr="http://campus.belmont.edu/honors/macedonian/hosios_loukas_monastery_v3-phocis_greece.c1000.jpg"/>
          <p:cNvPicPr>
            <a:picLocks noChangeAspect="1" noChangeArrowheads="1"/>
          </p:cNvPicPr>
          <p:nvPr/>
        </p:nvPicPr>
        <p:blipFill>
          <a:blip r:embed="rId3" cstate="print"/>
          <a:srcRect/>
          <a:stretch>
            <a:fillRect/>
          </a:stretch>
        </p:blipFill>
        <p:spPr bwMode="auto">
          <a:xfrm>
            <a:off x="0" y="3048000"/>
            <a:ext cx="4618038"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1138" name="Picture 2" descr="http://upload.wikimedia.org/wikipedia/commons/7/76/Europe_814.jpg"/>
          <p:cNvPicPr>
            <a:picLocks noChangeAspect="1" noChangeArrowheads="1"/>
          </p:cNvPicPr>
          <p:nvPr/>
        </p:nvPicPr>
        <p:blipFill>
          <a:blip r:embed="rId2" cstate="print"/>
          <a:srcRect/>
          <a:stretch>
            <a:fillRect/>
          </a:stretch>
        </p:blipFill>
        <p:spPr bwMode="auto">
          <a:xfrm>
            <a:off x="1371600" y="914400"/>
            <a:ext cx="7545409" cy="5821363"/>
          </a:xfrm>
          <a:prstGeom prst="rect">
            <a:avLst/>
          </a:prstGeom>
          <a:noFill/>
        </p:spPr>
      </p:pic>
      <p:cxnSp>
        <p:nvCxnSpPr>
          <p:cNvPr id="6" name="Straight Arrow Connector 5"/>
          <p:cNvCxnSpPr/>
          <p:nvPr/>
        </p:nvCxnSpPr>
        <p:spPr>
          <a:xfrm flipH="1" flipV="1">
            <a:off x="5486400" y="4267200"/>
            <a:ext cx="457200" cy="6096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Straight Arrow Connector 7"/>
          <p:cNvCxnSpPr/>
          <p:nvPr/>
        </p:nvCxnSpPr>
        <p:spPr>
          <a:xfrm flipV="1">
            <a:off x="5943600" y="3962400"/>
            <a:ext cx="0" cy="914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flipH="1" flipV="1">
            <a:off x="5486400" y="3276600"/>
            <a:ext cx="457200" cy="17526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3962400" cy="1784350"/>
          </a:xfrm>
        </p:spPr>
        <p:txBody>
          <a:bodyPr>
            <a:normAutofit/>
          </a:bodyPr>
          <a:lstStyle/>
          <a:p>
            <a:r>
              <a:rPr lang="en-US" dirty="0" smtClean="0">
                <a:solidFill>
                  <a:schemeClr val="accent6">
                    <a:lumMod val="75000"/>
                  </a:schemeClr>
                </a:solidFill>
              </a:rPr>
              <a:t>St. Basil’s Cathedral</a:t>
            </a:r>
            <a:br>
              <a:rPr lang="en-US" dirty="0" smtClean="0">
                <a:solidFill>
                  <a:schemeClr val="accent6">
                    <a:lumMod val="75000"/>
                  </a:schemeClr>
                </a:solidFill>
              </a:rPr>
            </a:br>
            <a:r>
              <a:rPr lang="en-US" dirty="0" smtClean="0">
                <a:solidFill>
                  <a:schemeClr val="accent6">
                    <a:lumMod val="75000"/>
                  </a:schemeClr>
                </a:solidFill>
              </a:rPr>
              <a:t> </a:t>
            </a:r>
            <a:r>
              <a:rPr lang="en-US" dirty="0" err="1" smtClean="0">
                <a:solidFill>
                  <a:schemeClr val="accent6">
                    <a:lumMod val="75000"/>
                  </a:schemeClr>
                </a:solidFill>
              </a:rPr>
              <a:t>Barma</a:t>
            </a:r>
            <a:r>
              <a:rPr lang="en-US" dirty="0" smtClean="0">
                <a:solidFill>
                  <a:schemeClr val="accent6">
                    <a:lumMod val="75000"/>
                  </a:schemeClr>
                </a:solidFill>
              </a:rPr>
              <a:t> and </a:t>
            </a:r>
            <a:r>
              <a:rPr lang="en-US" dirty="0" err="1" smtClean="0">
                <a:solidFill>
                  <a:schemeClr val="accent6">
                    <a:lumMod val="75000"/>
                  </a:schemeClr>
                </a:solidFill>
              </a:rPr>
              <a:t>Postnik</a:t>
            </a:r>
            <a:r>
              <a:rPr lang="en-US" dirty="0" smtClean="0">
                <a:solidFill>
                  <a:schemeClr val="accent6">
                    <a:lumMod val="75000"/>
                  </a:schemeClr>
                </a:solidFill>
              </a:rPr>
              <a:t> </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Late Byzantine</a:t>
            </a:r>
            <a:br>
              <a:rPr lang="en-US" dirty="0" smtClean="0">
                <a:solidFill>
                  <a:schemeClr val="accent6">
                    <a:lumMod val="75000"/>
                  </a:schemeClr>
                </a:solidFill>
              </a:rPr>
            </a:br>
            <a:r>
              <a:rPr lang="en-US" dirty="0" smtClean="0">
                <a:solidFill>
                  <a:schemeClr val="accent6">
                    <a:lumMod val="75000"/>
                  </a:schemeClr>
                </a:solidFill>
              </a:rPr>
              <a:t>Moscow, Russia</a:t>
            </a:r>
            <a:br>
              <a:rPr lang="en-US" dirty="0" smtClean="0">
                <a:solidFill>
                  <a:schemeClr val="accent6">
                    <a:lumMod val="75000"/>
                  </a:schemeClr>
                </a:solidFill>
              </a:rPr>
            </a:br>
            <a:r>
              <a:rPr lang="en-US" dirty="0" smtClean="0">
                <a:solidFill>
                  <a:schemeClr val="accent6">
                    <a:lumMod val="75000"/>
                  </a:schemeClr>
                </a:solidFill>
              </a:rPr>
              <a:t>1550</a:t>
            </a:r>
            <a:endParaRPr lang="en-US" dirty="0">
              <a:solidFill>
                <a:schemeClr val="accent6">
                  <a:lumMod val="75000"/>
                </a:schemeClr>
              </a:solidFill>
            </a:endParaRPr>
          </a:p>
        </p:txBody>
      </p:sp>
      <p:sp>
        <p:nvSpPr>
          <p:cNvPr id="7" name="Text Placeholder 6"/>
          <p:cNvSpPr>
            <a:spLocks noGrp="1"/>
          </p:cNvSpPr>
          <p:nvPr>
            <p:ph type="body" idx="2"/>
          </p:nvPr>
        </p:nvSpPr>
        <p:spPr>
          <a:xfrm>
            <a:off x="457200" y="2133600"/>
            <a:ext cx="3008313" cy="3992563"/>
          </a:xfrm>
        </p:spPr>
        <p:txBody>
          <a:bodyPr/>
          <a:lstStyle/>
          <a:p>
            <a:r>
              <a:rPr lang="en-US" dirty="0" smtClean="0">
                <a:solidFill>
                  <a:schemeClr val="accent6">
                    <a:lumMod val="75000"/>
                  </a:schemeClr>
                </a:solidFill>
              </a:rPr>
              <a:t>Commissioned by Ivan the terrible, according to legend  he had the architects eyes put out so they could not create a building more beautiful</a:t>
            </a:r>
          </a:p>
          <a:p>
            <a:r>
              <a:rPr lang="en-US" dirty="0" smtClean="0">
                <a:solidFill>
                  <a:schemeClr val="accent6">
                    <a:lumMod val="75000"/>
                  </a:schemeClr>
                </a:solidFill>
              </a:rPr>
              <a:t>-Tall, slender pyramid like central tower crowned by small, onion-shaped domes</a:t>
            </a:r>
          </a:p>
          <a:p>
            <a:r>
              <a:rPr lang="en-US" dirty="0" smtClean="0">
                <a:solidFill>
                  <a:schemeClr val="accent6">
                    <a:lumMod val="75000"/>
                  </a:schemeClr>
                </a:solidFill>
              </a:rPr>
              <a:t>-Low , flat, rounded arches intermix with triangular forms and tall slender window like shallow spaces</a:t>
            </a:r>
            <a:endParaRPr lang="en-US" dirty="0">
              <a:solidFill>
                <a:schemeClr val="accent6">
                  <a:lumMod val="75000"/>
                </a:schemeClr>
              </a:solidFill>
            </a:endParaRPr>
          </a:p>
        </p:txBody>
      </p:sp>
      <p:pic>
        <p:nvPicPr>
          <p:cNvPr id="41988" name="Picture 2" descr="File:RedSquare SaintBasile (pixinn.net).jpg">
            <a:hlinkClick r:id="rId2"/>
          </p:cNvPr>
          <p:cNvPicPr>
            <a:picLocks noChangeAspect="1" noChangeArrowheads="1"/>
          </p:cNvPicPr>
          <p:nvPr/>
        </p:nvPicPr>
        <p:blipFill>
          <a:blip r:embed="rId3" cstate="print"/>
          <a:srcRect/>
          <a:stretch>
            <a:fillRect/>
          </a:stretch>
        </p:blipFill>
        <p:spPr bwMode="auto">
          <a:xfrm>
            <a:off x="4572000" y="0"/>
            <a:ext cx="4572000" cy="688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endParaRPr lang="en-US" smtClean="0"/>
          </a:p>
        </p:txBody>
      </p:sp>
      <p:sp>
        <p:nvSpPr>
          <p:cNvPr id="43011" name="Content Placeholder 2"/>
          <p:cNvSpPr>
            <a:spLocks noGrp="1"/>
          </p:cNvSpPr>
          <p:nvPr>
            <p:ph idx="1"/>
          </p:nvPr>
        </p:nvSpPr>
        <p:spPr/>
        <p:txBody>
          <a:bodyPr/>
          <a:lstStyle/>
          <a:p>
            <a:endParaRPr lang="en-US" smtClean="0"/>
          </a:p>
        </p:txBody>
      </p:sp>
      <p:pic>
        <p:nvPicPr>
          <p:cNvPr id="43012" name="Picture 2" descr="http://www.vivid.ro/images/89/St-Basils.jpg"/>
          <p:cNvPicPr>
            <a:picLocks noChangeAspect="1" noChangeArrowheads="1"/>
          </p:cNvPicPr>
          <p:nvPr/>
        </p:nvPicPr>
        <p:blipFill>
          <a:blip r:embed="rId2" cstate="print"/>
          <a:srcRect/>
          <a:stretch>
            <a:fillRect/>
          </a:stretch>
        </p:blipFill>
        <p:spPr bwMode="auto">
          <a:xfrm>
            <a:off x="1447800" y="76200"/>
            <a:ext cx="6705600" cy="6705600"/>
          </a:xfrm>
          <a:prstGeom prst="rect">
            <a:avLst/>
          </a:prstGeom>
          <a:noFill/>
          <a:ln w="9525">
            <a:noFill/>
            <a:miter lim="800000"/>
            <a:headEnd/>
            <a:tailEnd/>
          </a:ln>
        </p:spPr>
      </p:pic>
      <p:pic>
        <p:nvPicPr>
          <p:cNvPr id="5" name="Picture 2" descr="File:Trinity Cathedral Moscow - first floor plan.jpg">
            <a:hlinkClick r:id="rId3"/>
          </p:cNvPr>
          <p:cNvPicPr>
            <a:picLocks noChangeAspect="1" noChangeArrowheads="1"/>
          </p:cNvPicPr>
          <p:nvPr/>
        </p:nvPicPr>
        <p:blipFill>
          <a:blip r:embed="rId4" cstate="print"/>
          <a:srcRect/>
          <a:stretch>
            <a:fillRect/>
          </a:stretch>
        </p:blipFill>
        <p:spPr bwMode="auto">
          <a:xfrm>
            <a:off x="533400" y="457200"/>
            <a:ext cx="7620000" cy="5191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endParaRPr lang="en-US" smtClean="0"/>
          </a:p>
        </p:txBody>
      </p:sp>
      <p:sp>
        <p:nvSpPr>
          <p:cNvPr id="45059" name="Content Placeholder 2"/>
          <p:cNvSpPr>
            <a:spLocks noGrp="1"/>
          </p:cNvSpPr>
          <p:nvPr>
            <p:ph idx="1"/>
          </p:nvPr>
        </p:nvSpPr>
        <p:spPr/>
        <p:txBody>
          <a:bodyPr/>
          <a:lstStyle/>
          <a:p>
            <a:pPr eaLnBrk="1" hangingPunct="1"/>
            <a:endParaRPr lang="en-US" smtClean="0"/>
          </a:p>
        </p:txBody>
      </p:sp>
      <p:pic>
        <p:nvPicPr>
          <p:cNvPr id="45060" name="Picture 2" descr="File:Saint Basil inside hdr mantiuk.jpg">
            <a:hlinkClick r:id="rId2"/>
          </p:cNvPr>
          <p:cNvPicPr>
            <a:picLocks noChangeAspect="1" noChangeArrowheads="1"/>
          </p:cNvPicPr>
          <p:nvPr/>
        </p:nvPicPr>
        <p:blipFill>
          <a:blip r:embed="rId3" cstate="print"/>
          <a:srcRect/>
          <a:stretch>
            <a:fillRect/>
          </a:stretch>
        </p:blipFill>
        <p:spPr bwMode="auto">
          <a:xfrm>
            <a:off x="133350" y="685800"/>
            <a:ext cx="4286250" cy="5705475"/>
          </a:xfrm>
          <a:prstGeom prst="rect">
            <a:avLst/>
          </a:prstGeom>
          <a:noFill/>
          <a:ln w="9525">
            <a:noFill/>
            <a:miter lim="800000"/>
            <a:headEnd/>
            <a:tailEnd/>
          </a:ln>
        </p:spPr>
      </p:pic>
      <p:pic>
        <p:nvPicPr>
          <p:cNvPr id="45061" name="Picture 4" descr="http://www.mccullagh.org/db9/d30-24/st-basils-interior-1.jpg"/>
          <p:cNvPicPr>
            <a:picLocks noChangeAspect="1" noChangeArrowheads="1"/>
          </p:cNvPicPr>
          <p:nvPr/>
        </p:nvPicPr>
        <p:blipFill>
          <a:blip r:embed="rId4" cstate="print"/>
          <a:srcRect/>
          <a:stretch>
            <a:fillRect/>
          </a:stretch>
        </p:blipFill>
        <p:spPr bwMode="auto">
          <a:xfrm>
            <a:off x="4572000" y="152400"/>
            <a:ext cx="42672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0" y="274638"/>
            <a:ext cx="4572000" cy="1143000"/>
          </a:xfrm>
        </p:spPr>
        <p:txBody>
          <a:bodyPr>
            <a:normAutofit fontScale="90000"/>
          </a:bodyPr>
          <a:lstStyle/>
          <a:p>
            <a:r>
              <a:rPr lang="en-US" sz="4400" dirty="0" smtClean="0">
                <a:solidFill>
                  <a:schemeClr val="accent1">
                    <a:lumMod val="10000"/>
                  </a:schemeClr>
                </a:solidFill>
              </a:rPr>
              <a:t>Constantinople</a:t>
            </a:r>
            <a:br>
              <a:rPr lang="en-US" sz="4400" dirty="0" smtClean="0">
                <a:solidFill>
                  <a:schemeClr val="accent1">
                    <a:lumMod val="10000"/>
                  </a:schemeClr>
                </a:solidFill>
              </a:rPr>
            </a:br>
            <a:endParaRPr lang="en-US" dirty="0"/>
          </a:p>
        </p:txBody>
      </p:sp>
      <p:sp>
        <p:nvSpPr>
          <p:cNvPr id="3" name="Content Placeholder 2"/>
          <p:cNvSpPr>
            <a:spLocks noGrp="1"/>
          </p:cNvSpPr>
          <p:nvPr>
            <p:ph idx="1"/>
          </p:nvPr>
        </p:nvSpPr>
        <p:spPr>
          <a:xfrm>
            <a:off x="457200" y="1600200"/>
            <a:ext cx="1676400" cy="4709160"/>
          </a:xfrm>
        </p:spPr>
        <p:txBody>
          <a:bodyPr/>
          <a:lstStyle/>
          <a:p>
            <a:endParaRPr lang="en-US" dirty="0" smtClean="0">
              <a:solidFill>
                <a:schemeClr val="accent1">
                  <a:lumMod val="10000"/>
                </a:schemeClr>
              </a:solidFill>
            </a:endParaRPr>
          </a:p>
        </p:txBody>
      </p:sp>
      <p:pic>
        <p:nvPicPr>
          <p:cNvPr id="1026" name="Picture 2" descr="File:Roman Empire 460 AD.png"/>
          <p:cNvPicPr>
            <a:picLocks noChangeAspect="1" noChangeArrowheads="1"/>
          </p:cNvPicPr>
          <p:nvPr/>
        </p:nvPicPr>
        <p:blipFill>
          <a:blip r:embed="rId2" cstate="print"/>
          <a:srcRect/>
          <a:stretch>
            <a:fillRect/>
          </a:stretch>
        </p:blipFill>
        <p:spPr bwMode="auto">
          <a:xfrm>
            <a:off x="2133600" y="1600200"/>
            <a:ext cx="6610350" cy="3771901"/>
          </a:xfrm>
          <a:prstGeom prst="rect">
            <a:avLst/>
          </a:prstGeom>
          <a:noFill/>
        </p:spPr>
      </p:pic>
      <p:sp>
        <p:nvSpPr>
          <p:cNvPr id="5" name="Title 1"/>
          <p:cNvSpPr txBox="1">
            <a:spLocks/>
          </p:cNvSpPr>
          <p:nvPr/>
        </p:nvSpPr>
        <p:spPr>
          <a:xfrm>
            <a:off x="533400" y="228600"/>
            <a:ext cx="3352800" cy="1143000"/>
          </a:xfrm>
          <a:prstGeom prst="rect">
            <a:avLst/>
          </a:prstGeom>
        </p:spPr>
        <p:txBody>
          <a:bodyPr vert="horz" anchor="ctr">
            <a:normAutofit fontScale="90000" lnSpcReduction="200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w="6350">
                  <a:noFill/>
                </a:ln>
                <a:solidFill>
                  <a:schemeClr val="accent1">
                    <a:lumMod val="10000"/>
                  </a:schemeClr>
                </a:solidFill>
                <a:effectLst>
                  <a:outerShdw blurRad="114300" dist="101600" dir="2700000" algn="tl" rotWithShape="0">
                    <a:srgbClr val="000000">
                      <a:alpha val="40000"/>
                    </a:srgbClr>
                  </a:outerShdw>
                </a:effectLst>
                <a:uLnTx/>
                <a:uFillTx/>
                <a:latin typeface="+mj-lt"/>
                <a:ea typeface="+mj-ea"/>
                <a:cs typeface="+mj-cs"/>
              </a:rPr>
              <a:t>Rome</a:t>
            </a:r>
            <a:br>
              <a:rPr kumimoji="0" lang="en-US" sz="4400" b="1" i="0" u="none" strike="noStrike" kern="1200" cap="none" spc="0" normalizeH="0" baseline="0" noProof="0" dirty="0" smtClean="0">
                <a:ln w="6350">
                  <a:noFill/>
                </a:ln>
                <a:solidFill>
                  <a:schemeClr val="accent1">
                    <a:lumMod val="10000"/>
                  </a:schemeClr>
                </a:solidFill>
                <a:effectLst>
                  <a:outerShdw blurRad="114300" dist="101600" dir="2700000" algn="tl" rotWithShape="0">
                    <a:srgbClr val="000000">
                      <a:alpha val="40000"/>
                    </a:srgbClr>
                  </a:outerShdw>
                </a:effectLst>
                <a:uLnTx/>
                <a:uFillTx/>
                <a:latin typeface="+mj-lt"/>
                <a:ea typeface="+mj-ea"/>
                <a:cs typeface="+mj-cs"/>
              </a:rPr>
            </a:br>
            <a:endPar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pic>
        <p:nvPicPr>
          <p:cNvPr id="1028" name="Picture 4" descr="http://upload.wikimedia.org/wikipedia/commons/e/ea/Roman_Empire_600_AD.PNG"/>
          <p:cNvPicPr>
            <a:picLocks noChangeAspect="1" noChangeArrowheads="1"/>
          </p:cNvPicPr>
          <p:nvPr/>
        </p:nvPicPr>
        <p:blipFill>
          <a:blip r:embed="rId3" cstate="print"/>
          <a:srcRect/>
          <a:stretch>
            <a:fillRect/>
          </a:stretch>
        </p:blipFill>
        <p:spPr bwMode="auto">
          <a:xfrm>
            <a:off x="2133600" y="1600200"/>
            <a:ext cx="6610350" cy="3771901"/>
          </a:xfrm>
          <a:prstGeom prst="rect">
            <a:avLst/>
          </a:prstGeom>
          <a:noFill/>
        </p:spPr>
      </p:pic>
      <p:cxnSp>
        <p:nvCxnSpPr>
          <p:cNvPr id="7" name="Straight Arrow Connector 6"/>
          <p:cNvCxnSpPr/>
          <p:nvPr/>
        </p:nvCxnSpPr>
        <p:spPr>
          <a:xfrm>
            <a:off x="2590800" y="762000"/>
            <a:ext cx="1981200" cy="25146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9" name="Straight Arrow Connector 8"/>
          <p:cNvCxnSpPr/>
          <p:nvPr/>
        </p:nvCxnSpPr>
        <p:spPr>
          <a:xfrm flipH="1">
            <a:off x="6553200" y="838200"/>
            <a:ext cx="228600" cy="22098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1030" name="Picture 6" descr="File:Justinian.jpg"/>
          <p:cNvPicPr>
            <a:picLocks noChangeAspect="1" noChangeArrowheads="1"/>
          </p:cNvPicPr>
          <p:nvPr/>
        </p:nvPicPr>
        <p:blipFill>
          <a:blip r:embed="rId4" cstate="print"/>
          <a:srcRect/>
          <a:stretch>
            <a:fillRect/>
          </a:stretch>
        </p:blipFill>
        <p:spPr bwMode="auto">
          <a:xfrm>
            <a:off x="0" y="1600201"/>
            <a:ext cx="2094379"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box(in)">
                                      <p:cBhvr>
                                        <p:cTn id="17" dur="5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blinds(horizontal)">
                                      <p:cBhvr>
                                        <p:cTn id="2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i="1" dirty="0" smtClean="0">
                <a:solidFill>
                  <a:schemeClr val="accent6">
                    <a:lumMod val="75000"/>
                  </a:schemeClr>
                </a:solidFill>
              </a:rPr>
              <a:t>Vladimir Virgin</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Late Byzantine </a:t>
            </a:r>
            <a:br>
              <a:rPr lang="en-US" dirty="0" smtClean="0">
                <a:solidFill>
                  <a:schemeClr val="accent6">
                    <a:lumMod val="75000"/>
                  </a:schemeClr>
                </a:solidFill>
              </a:rPr>
            </a:br>
            <a:r>
              <a:rPr lang="en-US" dirty="0" smtClean="0">
                <a:solidFill>
                  <a:schemeClr val="accent6">
                    <a:lumMod val="75000"/>
                  </a:schemeClr>
                </a:solidFill>
              </a:rPr>
              <a:t>Moscow Russia</a:t>
            </a:r>
            <a:br>
              <a:rPr lang="en-US" dirty="0" smtClean="0">
                <a:solidFill>
                  <a:schemeClr val="accent6">
                    <a:lumMod val="75000"/>
                  </a:schemeClr>
                </a:solidFill>
              </a:rPr>
            </a:br>
            <a:r>
              <a:rPr lang="en-US" dirty="0" smtClean="0">
                <a:solidFill>
                  <a:schemeClr val="accent6">
                    <a:lumMod val="75000"/>
                  </a:schemeClr>
                </a:solidFill>
              </a:rPr>
              <a:t>1100 CE</a:t>
            </a:r>
            <a:endParaRPr lang="en-US" dirty="0">
              <a:solidFill>
                <a:schemeClr val="accent6">
                  <a:lumMod val="75000"/>
                </a:schemeClr>
              </a:solidFill>
            </a:endParaRPr>
          </a:p>
        </p:txBody>
      </p:sp>
      <p:sp>
        <p:nvSpPr>
          <p:cNvPr id="6" name="Text Placeholder 5"/>
          <p:cNvSpPr>
            <a:spLocks noGrp="1"/>
          </p:cNvSpPr>
          <p:nvPr>
            <p:ph type="body" idx="2"/>
          </p:nvPr>
        </p:nvSpPr>
        <p:spPr/>
        <p:txBody>
          <a:bodyPr/>
          <a:lstStyle/>
          <a:p>
            <a:r>
              <a:rPr lang="en-US" dirty="0" smtClean="0">
                <a:solidFill>
                  <a:schemeClr val="accent6">
                    <a:lumMod val="75000"/>
                  </a:schemeClr>
                </a:solidFill>
              </a:rPr>
              <a:t>-Most celebrated icon in Russia</a:t>
            </a:r>
          </a:p>
          <a:p>
            <a:r>
              <a:rPr lang="en-US" dirty="0" smtClean="0">
                <a:solidFill>
                  <a:schemeClr val="accent6">
                    <a:lumMod val="75000"/>
                  </a:schemeClr>
                </a:solidFill>
              </a:rPr>
              <a:t>-Very stylized or abstract</a:t>
            </a:r>
          </a:p>
          <a:p>
            <a:r>
              <a:rPr lang="en-US" dirty="0" smtClean="0">
                <a:solidFill>
                  <a:schemeClr val="accent6">
                    <a:lumMod val="75000"/>
                  </a:schemeClr>
                </a:solidFill>
              </a:rPr>
              <a:t>-Gold background</a:t>
            </a:r>
          </a:p>
          <a:p>
            <a:r>
              <a:rPr lang="en-US" dirty="0" smtClean="0">
                <a:solidFill>
                  <a:schemeClr val="accent6">
                    <a:lumMod val="75000"/>
                  </a:schemeClr>
                </a:solidFill>
              </a:rPr>
              <a:t>-Figures are two-dimensional</a:t>
            </a:r>
          </a:p>
          <a:p>
            <a:r>
              <a:rPr lang="en-US" dirty="0" smtClean="0">
                <a:solidFill>
                  <a:schemeClr val="accent6">
                    <a:lumMod val="75000"/>
                  </a:schemeClr>
                </a:solidFill>
              </a:rPr>
              <a:t>-Long skinny nose</a:t>
            </a:r>
          </a:p>
          <a:p>
            <a:r>
              <a:rPr lang="en-US" dirty="0" smtClean="0">
                <a:solidFill>
                  <a:schemeClr val="accent6">
                    <a:lumMod val="75000"/>
                  </a:schemeClr>
                </a:solidFill>
              </a:rPr>
              <a:t>-Painted in tempera, which was a new trend involving the use of egg yolks mixed with the paint</a:t>
            </a:r>
          </a:p>
          <a:p>
            <a:r>
              <a:rPr lang="en-US" dirty="0" smtClean="0">
                <a:solidFill>
                  <a:schemeClr val="accent6">
                    <a:lumMod val="75000"/>
                  </a:schemeClr>
                </a:solidFill>
              </a:rPr>
              <a:t>-Was originally painted by a Byzantine artist and then later moved to Russia where it was often "touched-up" by other artists</a:t>
            </a:r>
            <a:endParaRPr lang="en-US" dirty="0">
              <a:solidFill>
                <a:schemeClr val="accent6">
                  <a:lumMod val="75000"/>
                </a:schemeClr>
              </a:solidFill>
            </a:endParaRPr>
          </a:p>
        </p:txBody>
      </p:sp>
      <p:sp>
        <p:nvSpPr>
          <p:cNvPr id="5" name="Content Placeholder 4"/>
          <p:cNvSpPr>
            <a:spLocks noGrp="1"/>
          </p:cNvSpPr>
          <p:nvPr>
            <p:ph sz="half" idx="1"/>
          </p:nvPr>
        </p:nvSpPr>
        <p:spPr/>
        <p:txBody>
          <a:bodyPr/>
          <a:lstStyle/>
          <a:p>
            <a:endParaRPr lang="en-US"/>
          </a:p>
        </p:txBody>
      </p:sp>
      <p:pic>
        <p:nvPicPr>
          <p:cNvPr id="7" name="Picture 5" descr="Virgin (Theotokos) and Child, icon (Vladimir Virgin).  late  11th to early 12th century">
            <a:hlinkClick r:id="rId2"/>
          </p:cNvPr>
          <p:cNvPicPr>
            <a:picLocks noChangeAspect="1" noChangeArrowheads="1"/>
          </p:cNvPicPr>
          <p:nvPr/>
        </p:nvPicPr>
        <p:blipFill>
          <a:blip r:embed="rId3" cstate="print"/>
          <a:srcRect/>
          <a:stretch>
            <a:fillRect/>
          </a:stretch>
        </p:blipFill>
        <p:spPr bwMode="auto">
          <a:xfrm>
            <a:off x="4572000" y="152400"/>
            <a:ext cx="4256087" cy="6477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3886200" cy="1162050"/>
          </a:xfrm>
        </p:spPr>
        <p:txBody>
          <a:bodyPr>
            <a:normAutofit fontScale="90000"/>
          </a:bodyPr>
          <a:lstStyle/>
          <a:p>
            <a:r>
              <a:rPr lang="en-US" i="1" dirty="0" smtClean="0">
                <a:solidFill>
                  <a:schemeClr val="accent6">
                    <a:lumMod val="75000"/>
                  </a:schemeClr>
                </a:solidFill>
              </a:rPr>
              <a:t>Christ as Savior of Souls</a:t>
            </a:r>
            <a:r>
              <a:rPr lang="en-US" dirty="0" smtClean="0">
                <a:solidFill>
                  <a:schemeClr val="accent6">
                    <a:lumMod val="75000"/>
                  </a:schemeClr>
                </a:solidFill>
              </a:rPr>
              <a:t/>
            </a:r>
            <a:br>
              <a:rPr lang="en-US" dirty="0" smtClean="0">
                <a:solidFill>
                  <a:schemeClr val="accent6">
                    <a:lumMod val="75000"/>
                  </a:schemeClr>
                </a:solidFill>
              </a:rPr>
            </a:br>
            <a:r>
              <a:rPr lang="en-US" dirty="0" smtClean="0">
                <a:solidFill>
                  <a:schemeClr val="accent6">
                    <a:lumMod val="75000"/>
                  </a:schemeClr>
                </a:solidFill>
              </a:rPr>
              <a:t>Macedonia</a:t>
            </a:r>
            <a:br>
              <a:rPr lang="en-US" dirty="0" smtClean="0">
                <a:solidFill>
                  <a:schemeClr val="accent6">
                    <a:lumMod val="75000"/>
                  </a:schemeClr>
                </a:solidFill>
              </a:rPr>
            </a:br>
            <a:r>
              <a:rPr lang="en-US" dirty="0" smtClean="0">
                <a:solidFill>
                  <a:schemeClr val="accent6">
                    <a:lumMod val="75000"/>
                  </a:schemeClr>
                </a:solidFill>
              </a:rPr>
              <a:t>Late Byzantine</a:t>
            </a:r>
            <a:br>
              <a:rPr lang="en-US" dirty="0" smtClean="0">
                <a:solidFill>
                  <a:schemeClr val="accent6">
                    <a:lumMod val="75000"/>
                  </a:schemeClr>
                </a:solidFill>
              </a:rPr>
            </a:br>
            <a:r>
              <a:rPr lang="en-US" dirty="0" smtClean="0">
                <a:solidFill>
                  <a:schemeClr val="accent6">
                    <a:lumMod val="75000"/>
                  </a:schemeClr>
                </a:solidFill>
              </a:rPr>
              <a:t>1300 CE</a:t>
            </a:r>
            <a:endParaRPr lang="en-US" dirty="0">
              <a:solidFill>
                <a:schemeClr val="accent6">
                  <a:lumMod val="75000"/>
                </a:schemeClr>
              </a:solidFill>
            </a:endParaRPr>
          </a:p>
        </p:txBody>
      </p:sp>
      <p:sp>
        <p:nvSpPr>
          <p:cNvPr id="8" name="Text Placeholder 7"/>
          <p:cNvSpPr>
            <a:spLocks noGrp="1"/>
          </p:cNvSpPr>
          <p:nvPr>
            <p:ph type="body" idx="2"/>
          </p:nvPr>
        </p:nvSpPr>
        <p:spPr>
          <a:xfrm>
            <a:off x="457200" y="1524000"/>
            <a:ext cx="3886200" cy="4602163"/>
          </a:xfrm>
        </p:spPr>
        <p:txBody>
          <a:bodyPr/>
          <a:lstStyle/>
          <a:p>
            <a:r>
              <a:rPr lang="en-US" dirty="0" smtClean="0">
                <a:solidFill>
                  <a:schemeClr val="accent6">
                    <a:lumMod val="75000"/>
                  </a:schemeClr>
                </a:solidFill>
              </a:rPr>
              <a:t>Double sided icon- so more people can worship</a:t>
            </a:r>
          </a:p>
          <a:p>
            <a:r>
              <a:rPr lang="en-US" dirty="0" smtClean="0">
                <a:solidFill>
                  <a:schemeClr val="accent6">
                    <a:lumMod val="75000"/>
                  </a:schemeClr>
                </a:solidFill>
              </a:rPr>
              <a:t>Has a crucifixion scene on the back</a:t>
            </a:r>
            <a:endParaRPr lang="en-US" dirty="0">
              <a:solidFill>
                <a:schemeClr val="accent6">
                  <a:lumMod val="75000"/>
                </a:schemeClr>
              </a:solidFill>
            </a:endParaRPr>
          </a:p>
        </p:txBody>
      </p:sp>
      <p:pic>
        <p:nvPicPr>
          <p:cNvPr id="46085" name="Picture 7" descr="psychosostis"/>
          <p:cNvPicPr>
            <a:picLocks noChangeAspect="1" noChangeArrowheads="1"/>
          </p:cNvPicPr>
          <p:nvPr/>
        </p:nvPicPr>
        <p:blipFill>
          <a:blip r:embed="rId2" cstate="print"/>
          <a:srcRect/>
          <a:stretch>
            <a:fillRect/>
          </a:stretch>
        </p:blipFill>
        <p:spPr bwMode="auto">
          <a:xfrm>
            <a:off x="4484688" y="228600"/>
            <a:ext cx="4659312" cy="617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3050"/>
            <a:ext cx="4114800" cy="2089150"/>
          </a:xfrm>
        </p:spPr>
        <p:txBody>
          <a:bodyPr>
            <a:normAutofit/>
          </a:bodyPr>
          <a:lstStyle/>
          <a:p>
            <a:r>
              <a:rPr lang="en-US" sz="2000" i="1" dirty="0" smtClean="0">
                <a:solidFill>
                  <a:schemeClr val="accent6">
                    <a:lumMod val="75000"/>
                  </a:schemeClr>
                </a:solidFill>
              </a:rPr>
              <a:t>Three Angels (Old Testament Trinity)</a:t>
            </a:r>
            <a:br>
              <a:rPr lang="en-US" sz="2000" i="1" dirty="0" smtClean="0">
                <a:solidFill>
                  <a:schemeClr val="accent6">
                    <a:lumMod val="75000"/>
                  </a:schemeClr>
                </a:solidFill>
              </a:rPr>
            </a:br>
            <a:r>
              <a:rPr lang="en-US" sz="2000" dirty="0" smtClean="0">
                <a:solidFill>
                  <a:schemeClr val="accent6">
                    <a:lumMod val="75000"/>
                  </a:schemeClr>
                </a:solidFill>
              </a:rPr>
              <a:t>Andrei </a:t>
            </a:r>
            <a:r>
              <a:rPr lang="en-US" sz="2000" dirty="0" err="1" smtClean="0">
                <a:solidFill>
                  <a:schemeClr val="accent6">
                    <a:lumMod val="75000"/>
                  </a:schemeClr>
                </a:solidFill>
              </a:rPr>
              <a:t>Rublyev</a:t>
            </a:r>
            <a:r>
              <a:rPr lang="en-US" sz="2000" dirty="0" smtClean="0">
                <a:solidFill>
                  <a:schemeClr val="accent6">
                    <a:lumMod val="75000"/>
                  </a:schemeClr>
                </a:solidFill>
              </a:rPr>
              <a:t>, </a:t>
            </a:r>
            <a:br>
              <a:rPr lang="en-US" sz="2000" dirty="0" smtClean="0">
                <a:solidFill>
                  <a:schemeClr val="accent6">
                    <a:lumMod val="75000"/>
                  </a:schemeClr>
                </a:solidFill>
              </a:rPr>
            </a:br>
            <a:r>
              <a:rPr lang="en-US" sz="2000" dirty="0" smtClean="0">
                <a:solidFill>
                  <a:schemeClr val="accent6">
                    <a:lumMod val="75000"/>
                  </a:schemeClr>
                </a:solidFill>
              </a:rPr>
              <a:t>Moscow, Russia</a:t>
            </a:r>
            <a:br>
              <a:rPr lang="en-US" sz="2000" dirty="0" smtClean="0">
                <a:solidFill>
                  <a:schemeClr val="accent6">
                    <a:lumMod val="75000"/>
                  </a:schemeClr>
                </a:solidFill>
              </a:rPr>
            </a:br>
            <a:r>
              <a:rPr lang="en-US" sz="2000" dirty="0" smtClean="0">
                <a:solidFill>
                  <a:schemeClr val="accent6">
                    <a:lumMod val="75000"/>
                  </a:schemeClr>
                </a:solidFill>
              </a:rPr>
              <a:t>Late Byzantine</a:t>
            </a:r>
            <a:br>
              <a:rPr lang="en-US" sz="2000" dirty="0" smtClean="0">
                <a:solidFill>
                  <a:schemeClr val="accent6">
                    <a:lumMod val="75000"/>
                  </a:schemeClr>
                </a:solidFill>
              </a:rPr>
            </a:br>
            <a:r>
              <a:rPr lang="en-US" sz="2000" dirty="0" smtClean="0">
                <a:solidFill>
                  <a:schemeClr val="accent6">
                    <a:lumMod val="75000"/>
                  </a:schemeClr>
                </a:solidFill>
              </a:rPr>
              <a:t>1410</a:t>
            </a:r>
            <a:endParaRPr lang="en-US" sz="2000" dirty="0">
              <a:solidFill>
                <a:schemeClr val="accent6">
                  <a:lumMod val="75000"/>
                </a:schemeClr>
              </a:solidFill>
            </a:endParaRPr>
          </a:p>
        </p:txBody>
      </p:sp>
      <p:sp>
        <p:nvSpPr>
          <p:cNvPr id="7" name="Text Placeholder 6"/>
          <p:cNvSpPr>
            <a:spLocks noGrp="1"/>
          </p:cNvSpPr>
          <p:nvPr>
            <p:ph type="body" idx="2"/>
          </p:nvPr>
        </p:nvSpPr>
        <p:spPr>
          <a:xfrm>
            <a:off x="457200" y="2438400"/>
            <a:ext cx="3008313" cy="3687763"/>
          </a:xfrm>
        </p:spPr>
        <p:txBody>
          <a:bodyPr/>
          <a:lstStyle/>
          <a:p>
            <a:r>
              <a:rPr lang="en-US" dirty="0" smtClean="0"/>
              <a:t>-</a:t>
            </a:r>
            <a:r>
              <a:rPr lang="en-US" dirty="0" smtClean="0">
                <a:solidFill>
                  <a:schemeClr val="accent6">
                    <a:lumMod val="75000"/>
                  </a:schemeClr>
                </a:solidFill>
              </a:rPr>
              <a:t>Byzantine affinity for repeating forms from older art </a:t>
            </a:r>
          </a:p>
          <a:p>
            <a:r>
              <a:rPr lang="en-US" dirty="0" smtClean="0">
                <a:solidFill>
                  <a:schemeClr val="accent6">
                    <a:lumMod val="75000"/>
                  </a:schemeClr>
                </a:solidFill>
              </a:rPr>
              <a:t>-Heads of angles nearly identical </a:t>
            </a:r>
          </a:p>
          <a:p>
            <a:r>
              <a:rPr lang="en-US" dirty="0" smtClean="0">
                <a:solidFill>
                  <a:schemeClr val="accent6">
                    <a:lumMod val="75000"/>
                  </a:schemeClr>
                </a:solidFill>
              </a:rPr>
              <a:t>-poses are mirror images </a:t>
            </a:r>
          </a:p>
          <a:p>
            <a:r>
              <a:rPr lang="en-US" dirty="0" smtClean="0">
                <a:solidFill>
                  <a:schemeClr val="accent6">
                    <a:lumMod val="75000"/>
                  </a:schemeClr>
                </a:solidFill>
              </a:rPr>
              <a:t>-Luminous appeal of colors</a:t>
            </a:r>
          </a:p>
          <a:p>
            <a:r>
              <a:rPr lang="en-US" dirty="0" smtClean="0">
                <a:solidFill>
                  <a:schemeClr val="accent6">
                    <a:lumMod val="75000"/>
                  </a:schemeClr>
                </a:solidFill>
              </a:rPr>
              <a:t>-Deep color harmonies of draperies</a:t>
            </a:r>
          </a:p>
          <a:p>
            <a:r>
              <a:rPr lang="en-US" dirty="0" smtClean="0">
                <a:solidFill>
                  <a:schemeClr val="accent6">
                    <a:lumMod val="75000"/>
                  </a:schemeClr>
                </a:solidFill>
              </a:rPr>
              <a:t>-Extensive use of gold </a:t>
            </a:r>
          </a:p>
          <a:p>
            <a:r>
              <a:rPr lang="en-US" dirty="0" smtClean="0">
                <a:solidFill>
                  <a:schemeClr val="accent6">
                    <a:lumMod val="75000"/>
                  </a:schemeClr>
                </a:solidFill>
              </a:rPr>
              <a:t>-Nearly space less background </a:t>
            </a:r>
          </a:p>
          <a:p>
            <a:r>
              <a:rPr lang="en-US" dirty="0" smtClean="0">
                <a:solidFill>
                  <a:schemeClr val="accent6">
                    <a:lumMod val="75000"/>
                  </a:schemeClr>
                </a:solidFill>
              </a:rPr>
              <a:t>-Three Old Testament angles who appear to Abraham and Sarah in Genesis; parallel relationship to the Christian Trinity</a:t>
            </a:r>
            <a:endParaRPr lang="en-US" dirty="0">
              <a:solidFill>
                <a:schemeClr val="accent6">
                  <a:lumMod val="75000"/>
                </a:schemeClr>
              </a:solidFill>
            </a:endParaRPr>
          </a:p>
        </p:txBody>
      </p:sp>
      <p:pic>
        <p:nvPicPr>
          <p:cNvPr id="6148" name="Picture 7" descr="trinity"/>
          <p:cNvPicPr>
            <a:picLocks noChangeAspect="1" noChangeArrowheads="1"/>
          </p:cNvPicPr>
          <p:nvPr/>
        </p:nvPicPr>
        <p:blipFill>
          <a:blip r:embed="rId2" cstate="print"/>
          <a:srcRect/>
          <a:stretch>
            <a:fillRect/>
          </a:stretch>
        </p:blipFill>
        <p:spPr bwMode="auto">
          <a:xfrm>
            <a:off x="4619532" y="762000"/>
            <a:ext cx="4524468" cy="5562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linds(horizontal)">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blinds(horizontal)">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733800" cy="1143000"/>
          </a:xfrm>
        </p:spPr>
        <p:txBody>
          <a:bodyPr rtlCol="0">
            <a:normAutofit/>
          </a:bodyPr>
          <a:lstStyle/>
          <a:p>
            <a:pPr fontAlgn="auto">
              <a:spcAft>
                <a:spcPts val="0"/>
              </a:spcAft>
              <a:defRPr/>
            </a:pPr>
            <a:r>
              <a:rPr lang="en-US" dirty="0" smtClean="0">
                <a:solidFill>
                  <a:schemeClr val="accent6">
                    <a:lumMod val="75000"/>
                  </a:schemeClr>
                </a:solidFill>
                <a:latin typeface="Lucida Calligraphy" pitchFamily="66" charset="0"/>
              </a:rPr>
              <a:t>Late Byzantine</a:t>
            </a:r>
            <a:endParaRPr lang="en-US" dirty="0">
              <a:solidFill>
                <a:schemeClr val="accent6">
                  <a:lumMod val="75000"/>
                </a:schemeClr>
              </a:solidFill>
              <a:latin typeface="Lucida Calligraphy" pitchFamily="66" charset="0"/>
            </a:endParaRPr>
          </a:p>
        </p:txBody>
      </p:sp>
      <p:sp>
        <p:nvSpPr>
          <p:cNvPr id="3" name="Content Placeholder 2"/>
          <p:cNvSpPr>
            <a:spLocks noGrp="1"/>
          </p:cNvSpPr>
          <p:nvPr>
            <p:ph idx="1"/>
          </p:nvPr>
        </p:nvSpPr>
        <p:spPr>
          <a:xfrm>
            <a:off x="457200" y="1905000"/>
            <a:ext cx="3657600" cy="4221163"/>
          </a:xfrm>
        </p:spPr>
        <p:txBody>
          <a:bodyPr rtlCol="0">
            <a:normAutofit fontScale="92500" lnSpcReduction="10000"/>
          </a:bodyPr>
          <a:lstStyle/>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Byzantines recapture Constantinople</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Final loss to the Ottoman Turks</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Eastern Orthodox </a:t>
            </a:r>
            <a:r>
              <a:rPr lang="en-US" dirty="0" smtClean="0">
                <a:solidFill>
                  <a:schemeClr val="accent6">
                    <a:lumMod val="75000"/>
                  </a:schemeClr>
                </a:solidFill>
                <a:latin typeface="Lucida Calligraphy" pitchFamily="66" charset="0"/>
              </a:rPr>
              <a:t>spreads to Russia</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Largest congregations </a:t>
            </a:r>
            <a:r>
              <a:rPr lang="en-US" dirty="0" smtClean="0">
                <a:solidFill>
                  <a:schemeClr val="accent6">
                    <a:lumMod val="75000"/>
                  </a:schemeClr>
                </a:solidFill>
                <a:latin typeface="Lucida Calligraphy" pitchFamily="66" charset="0"/>
              </a:rPr>
              <a:t>of Orthodox Christians exist </a:t>
            </a:r>
            <a:r>
              <a:rPr lang="en-US" dirty="0" smtClean="0">
                <a:solidFill>
                  <a:schemeClr val="accent6">
                    <a:lumMod val="75000"/>
                  </a:schemeClr>
                </a:solidFill>
                <a:latin typeface="Lucida Calligraphy" pitchFamily="66" charset="0"/>
              </a:rPr>
              <a:t>there today</a:t>
            </a:r>
          </a:p>
          <a:p>
            <a:pPr fontAlgn="auto">
              <a:spcAft>
                <a:spcPts val="0"/>
              </a:spcAft>
              <a:buFont typeface="Arial" pitchFamily="34" charset="0"/>
              <a:buChar char="•"/>
              <a:defRPr/>
            </a:pPr>
            <a:endParaRPr lang="en-US" dirty="0">
              <a:solidFill>
                <a:schemeClr val="tx2">
                  <a:lumMod val="20000"/>
                  <a:lumOff val="80000"/>
                </a:schemeClr>
              </a:solidFill>
            </a:endParaRPr>
          </a:p>
        </p:txBody>
      </p:sp>
      <p:pic>
        <p:nvPicPr>
          <p:cNvPr id="9220" name="Picture 4" descr="msotw9_temp0"/>
          <p:cNvPicPr>
            <a:picLocks noChangeAspect="1" noChangeArrowheads="1"/>
          </p:cNvPicPr>
          <p:nvPr/>
        </p:nvPicPr>
        <p:blipFill>
          <a:blip r:embed="rId2" cstate="print">
            <a:lum contrast="24000"/>
          </a:blip>
          <a:srcRect l="12566" b="50000"/>
          <a:stretch>
            <a:fillRect/>
          </a:stretch>
        </p:blipFill>
        <p:spPr bwMode="auto">
          <a:xfrm>
            <a:off x="4230688" y="0"/>
            <a:ext cx="4913312"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solidFill>
                  <a:schemeClr val="accent6">
                    <a:lumMod val="75000"/>
                  </a:schemeClr>
                </a:solidFill>
                <a:latin typeface="Lucida Calligraphy" pitchFamily="66" charset="0"/>
              </a:rPr>
              <a:t>Themes to </a:t>
            </a:r>
            <a:r>
              <a:rPr lang="en-US" dirty="0" smtClean="0">
                <a:solidFill>
                  <a:schemeClr val="accent6">
                    <a:lumMod val="75000"/>
                  </a:schemeClr>
                </a:solidFill>
                <a:latin typeface="Lucida Calligraphy" pitchFamily="66" charset="0"/>
              </a:rPr>
              <a:t>know About Byzantine Art</a:t>
            </a:r>
            <a:endParaRPr lang="en-US" dirty="0">
              <a:solidFill>
                <a:schemeClr val="accent6">
                  <a:lumMod val="75000"/>
                </a:schemeClr>
              </a:solidFill>
              <a:latin typeface="Lucida Calligraphy" pitchFamily="66" charset="0"/>
            </a:endParaRP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Function and appearance of the Icon</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Denaturing of Byzantine art</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Impact of Justinian</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Function and style of important mosaics</a:t>
            </a:r>
          </a:p>
          <a:p>
            <a:pPr fontAlgn="auto">
              <a:spcAft>
                <a:spcPts val="0"/>
              </a:spcAft>
              <a:buFont typeface="Arial" pitchFamily="34" charset="0"/>
              <a:buChar char="•"/>
              <a:defRPr/>
            </a:pPr>
            <a:r>
              <a:rPr lang="en-US" dirty="0" smtClean="0">
                <a:solidFill>
                  <a:schemeClr val="accent6">
                    <a:lumMod val="75000"/>
                  </a:schemeClr>
                </a:solidFill>
                <a:latin typeface="Lucida Calligraphy" pitchFamily="66" charset="0"/>
              </a:rPr>
              <a:t>Innovations and appearance of Byzantine architecture</a:t>
            </a:r>
            <a:endParaRPr lang="en-US" dirty="0">
              <a:solidFill>
                <a:schemeClr val="accent6">
                  <a:lumMod val="75000"/>
                </a:schemeClr>
              </a:solidFill>
              <a:latin typeface="Lucida Calligraphy"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dates</a:t>
            </a:r>
            <a:endParaRPr lang="en-US" dirty="0"/>
          </a:p>
        </p:txBody>
      </p:sp>
      <p:sp>
        <p:nvSpPr>
          <p:cNvPr id="3" name="Content Placeholder 2"/>
          <p:cNvSpPr>
            <a:spLocks noGrp="1"/>
          </p:cNvSpPr>
          <p:nvPr>
            <p:ph idx="1"/>
          </p:nvPr>
        </p:nvSpPr>
        <p:spPr/>
        <p:txBody>
          <a:bodyPr/>
          <a:lstStyle/>
          <a:p>
            <a:r>
              <a:rPr lang="en-US" dirty="0" smtClean="0">
                <a:solidFill>
                  <a:schemeClr val="accent1">
                    <a:lumMod val="25000"/>
                  </a:schemeClr>
                </a:solidFill>
              </a:rPr>
              <a:t>Early Byzantine Empire (527-726)</a:t>
            </a:r>
          </a:p>
          <a:p>
            <a:r>
              <a:rPr lang="en-US" dirty="0" smtClean="0">
                <a:solidFill>
                  <a:schemeClr val="accent4">
                    <a:lumMod val="50000"/>
                  </a:schemeClr>
                </a:solidFill>
              </a:rPr>
              <a:t>Iconoclasm (726-843)</a:t>
            </a:r>
          </a:p>
          <a:p>
            <a:r>
              <a:rPr lang="en-US" dirty="0" smtClean="0">
                <a:solidFill>
                  <a:schemeClr val="accent1">
                    <a:lumMod val="25000"/>
                  </a:schemeClr>
                </a:solidFill>
              </a:rPr>
              <a:t>Middle Byzantine Empire (843-1204)</a:t>
            </a:r>
          </a:p>
          <a:p>
            <a:r>
              <a:rPr lang="en-US" dirty="0" smtClean="0">
                <a:solidFill>
                  <a:schemeClr val="accent4">
                    <a:lumMod val="50000"/>
                  </a:schemeClr>
                </a:solidFill>
              </a:rPr>
              <a:t>Crusaders’ Occupation (1204-1261)</a:t>
            </a:r>
          </a:p>
          <a:p>
            <a:r>
              <a:rPr lang="en-US" dirty="0" smtClean="0">
                <a:solidFill>
                  <a:schemeClr val="accent1">
                    <a:lumMod val="25000"/>
                  </a:schemeClr>
                </a:solidFill>
              </a:rPr>
              <a:t>Late Byzantine Empire (1261-1453)</a:t>
            </a:r>
            <a:endParaRPr lang="en-US" dirty="0">
              <a:solidFill>
                <a:schemeClr val="accent1">
                  <a:lumMod val="2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3600" dirty="0" smtClean="0">
                <a:solidFill>
                  <a:schemeClr val="accent1">
                    <a:lumMod val="10000"/>
                  </a:schemeClr>
                </a:solidFill>
                <a:latin typeface="Lucida Calligraphy" pitchFamily="66" charset="0"/>
              </a:rPr>
              <a:t>Justinian- </a:t>
            </a:r>
            <a:br>
              <a:rPr lang="en-US" sz="3600" dirty="0" smtClean="0">
                <a:solidFill>
                  <a:schemeClr val="accent1">
                    <a:lumMod val="10000"/>
                  </a:schemeClr>
                </a:solidFill>
                <a:latin typeface="Lucida Calligraphy" pitchFamily="66" charset="0"/>
              </a:rPr>
            </a:br>
            <a:r>
              <a:rPr lang="en-US" sz="3600" dirty="0" smtClean="0">
                <a:solidFill>
                  <a:schemeClr val="accent1">
                    <a:lumMod val="10000"/>
                  </a:schemeClr>
                </a:solidFill>
                <a:latin typeface="Lucida Calligraphy" pitchFamily="66" charset="0"/>
              </a:rPr>
              <a:t>Emperor of East Roman Empire 527 -565 CE</a:t>
            </a:r>
            <a:endParaRPr lang="en-US" sz="3600" dirty="0">
              <a:solidFill>
                <a:schemeClr val="accent1">
                  <a:lumMod val="10000"/>
                </a:schemeClr>
              </a:solidFill>
              <a:latin typeface="Lucida Calligraphy" pitchFamily="66" charset="0"/>
            </a:endParaRP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The “New Rome</a:t>
            </a:r>
            <a:r>
              <a:rPr lang="en-US" dirty="0" smtClean="0">
                <a:solidFill>
                  <a:schemeClr val="accent1">
                    <a:lumMod val="10000"/>
                  </a:schemeClr>
                </a:solidFill>
                <a:latin typeface="Lucida Calligraphy" pitchFamily="66" charset="0"/>
              </a:rPr>
              <a:t>”=Constantinople</a:t>
            </a:r>
            <a:endParaRPr lang="en-US" dirty="0" smtClean="0">
              <a:solidFill>
                <a:schemeClr val="accent1">
                  <a:lumMod val="10000"/>
                </a:schemeClr>
              </a:solidFill>
              <a:latin typeface="Lucida Calligraphy" pitchFamily="66" charset="0"/>
            </a:endParaRP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Claims the </a:t>
            </a:r>
            <a:r>
              <a:rPr lang="en-US" dirty="0" smtClean="0">
                <a:solidFill>
                  <a:schemeClr val="accent1">
                    <a:lumMod val="10000"/>
                  </a:schemeClr>
                </a:solidFill>
                <a:latin typeface="Lucida Calligraphy" pitchFamily="66" charset="0"/>
              </a:rPr>
              <a:t>Revivification of the glory of old Rome</a:t>
            </a:r>
            <a:endParaRPr lang="en-US" dirty="0" smtClean="0">
              <a:solidFill>
                <a:schemeClr val="accent1">
                  <a:lumMod val="10000"/>
                </a:schemeClr>
              </a:solidFill>
              <a:latin typeface="Lucida Calligraphy" pitchFamily="66" charset="0"/>
            </a:endParaRP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continuation of </a:t>
            </a:r>
            <a:r>
              <a:rPr lang="en-US" dirty="0" smtClean="0">
                <a:solidFill>
                  <a:schemeClr val="accent1">
                    <a:lumMod val="10000"/>
                  </a:schemeClr>
                </a:solidFill>
                <a:latin typeface="Lucida Calligraphy" pitchFamily="66" charset="0"/>
              </a:rPr>
              <a:t>Empire</a:t>
            </a: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Greek speaking- not Latin </a:t>
            </a:r>
            <a:endParaRPr lang="en-US" dirty="0" smtClean="0">
              <a:solidFill>
                <a:schemeClr val="accent1">
                  <a:lumMod val="10000"/>
                </a:schemeClr>
              </a:solidFill>
              <a:latin typeface="Lucida Calligraphy" pitchFamily="66" charset="0"/>
            </a:endParaRP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Vicar of </a:t>
            </a:r>
            <a:r>
              <a:rPr lang="en-US" dirty="0" smtClean="0">
                <a:solidFill>
                  <a:schemeClr val="accent1">
                    <a:lumMod val="10000"/>
                  </a:schemeClr>
                </a:solidFill>
                <a:latin typeface="Lucida Calligraphy" pitchFamily="66" charset="0"/>
              </a:rPr>
              <a:t>Christ</a:t>
            </a: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Only Orthodox Christianity!</a:t>
            </a:r>
            <a:endParaRPr lang="en-US" dirty="0" smtClean="0">
              <a:solidFill>
                <a:schemeClr val="accent1">
                  <a:lumMod val="10000"/>
                </a:schemeClr>
              </a:solidFill>
              <a:latin typeface="Lucida Calligraphy" pitchFamily="66" charset="0"/>
            </a:endParaRPr>
          </a:p>
          <a:p>
            <a:pPr fontAlgn="auto">
              <a:spcAft>
                <a:spcPts val="0"/>
              </a:spcAft>
              <a:buFont typeface="Arial" pitchFamily="34" charset="0"/>
              <a:buChar char="•"/>
              <a:defRPr/>
            </a:pPr>
            <a:r>
              <a:rPr lang="en-US" dirty="0" smtClean="0">
                <a:solidFill>
                  <a:schemeClr val="accent1">
                    <a:lumMod val="10000"/>
                  </a:schemeClr>
                </a:solidFill>
                <a:latin typeface="Lucida Calligraphy" pitchFamily="66" charset="0"/>
              </a:rPr>
              <a:t>Large scale </a:t>
            </a:r>
            <a:r>
              <a:rPr lang="en-US" dirty="0" smtClean="0">
                <a:solidFill>
                  <a:schemeClr val="accent1">
                    <a:lumMod val="10000"/>
                  </a:schemeClr>
                </a:solidFill>
                <a:latin typeface="Lucida Calligraphy" pitchFamily="66" charset="0"/>
              </a:rPr>
              <a:t>art/building projects</a:t>
            </a:r>
          </a:p>
          <a:p>
            <a:pPr fontAlgn="auto">
              <a:spcAft>
                <a:spcPts val="0"/>
              </a:spcAft>
              <a:buFont typeface="Arial" pitchFamily="34" charset="0"/>
              <a:buChar char="•"/>
              <a:defRPr/>
            </a:pPr>
            <a:r>
              <a:rPr lang="en-US" i="1" dirty="0" smtClean="0">
                <a:solidFill>
                  <a:schemeClr val="accent1">
                    <a:lumMod val="10000"/>
                  </a:schemeClr>
                </a:solidFill>
                <a:latin typeface="Lucida Calligraphy" pitchFamily="66" charset="0"/>
              </a:rPr>
              <a:t>Corpus </a:t>
            </a:r>
            <a:r>
              <a:rPr lang="en-US" i="1" dirty="0" err="1" smtClean="0">
                <a:solidFill>
                  <a:schemeClr val="accent1">
                    <a:lumMod val="10000"/>
                  </a:schemeClr>
                </a:solidFill>
                <a:latin typeface="Lucida Calligraphy" pitchFamily="66" charset="0"/>
              </a:rPr>
              <a:t>Juris</a:t>
            </a:r>
            <a:r>
              <a:rPr lang="en-US" i="1" dirty="0" smtClean="0">
                <a:solidFill>
                  <a:schemeClr val="accent1">
                    <a:lumMod val="10000"/>
                  </a:schemeClr>
                </a:solidFill>
                <a:latin typeface="Lucida Calligraphy" pitchFamily="66" charset="0"/>
              </a:rPr>
              <a:t> </a:t>
            </a:r>
            <a:r>
              <a:rPr lang="en-US" i="1" dirty="0" err="1" smtClean="0">
                <a:solidFill>
                  <a:schemeClr val="accent1">
                    <a:lumMod val="10000"/>
                  </a:schemeClr>
                </a:solidFill>
                <a:latin typeface="Lucida Calligraphy" pitchFamily="66" charset="0"/>
              </a:rPr>
              <a:t>Civilis</a:t>
            </a:r>
            <a:r>
              <a:rPr lang="en-US" i="1" dirty="0" smtClean="0">
                <a:solidFill>
                  <a:schemeClr val="accent1">
                    <a:lumMod val="10000"/>
                  </a:schemeClr>
                </a:solidFill>
                <a:latin typeface="Lucida Calligraphy" pitchFamily="66" charset="0"/>
              </a:rPr>
              <a:t> </a:t>
            </a:r>
            <a:r>
              <a:rPr lang="en-US" dirty="0" smtClean="0">
                <a:solidFill>
                  <a:schemeClr val="accent1">
                    <a:lumMod val="10000"/>
                  </a:schemeClr>
                </a:solidFill>
                <a:latin typeface="Lucida Calligraphy" pitchFamily="66" charset="0"/>
              </a:rPr>
              <a:t>(Code of Civil Law)</a:t>
            </a:r>
          </a:p>
          <a:p>
            <a:pPr fontAlgn="auto">
              <a:spcAft>
                <a:spcPts val="0"/>
              </a:spcAft>
              <a:buFont typeface="Arial" pitchFamily="34" charset="0"/>
              <a:buChar char="•"/>
              <a:defRPr/>
            </a:pPr>
            <a:endParaRPr lang="en-US" dirty="0" smtClean="0">
              <a:solidFill>
                <a:schemeClr val="accent1">
                  <a:lumMod val="10000"/>
                </a:schemeClr>
              </a:solidFill>
              <a:latin typeface="Lucida Calligraphy" pitchFamily="66" charset="0"/>
            </a:endParaRPr>
          </a:p>
          <a:p>
            <a:pPr fontAlgn="auto">
              <a:spcAft>
                <a:spcPts val="0"/>
              </a:spcAft>
              <a:buFont typeface="Arial" pitchFamily="34" charset="0"/>
              <a:buChar char="•"/>
              <a:defRPr/>
            </a:pPr>
            <a:endParaRPr lang="en-US" dirty="0"/>
          </a:p>
        </p:txBody>
      </p:sp>
      <p:pic>
        <p:nvPicPr>
          <p:cNvPr id="4" name="Picture 6" descr="File:Justinian.jpg"/>
          <p:cNvPicPr>
            <a:picLocks noChangeAspect="1" noChangeArrowheads="1"/>
          </p:cNvPicPr>
          <p:nvPr/>
        </p:nvPicPr>
        <p:blipFill>
          <a:blip r:embed="rId2" cstate="print"/>
          <a:srcRect/>
          <a:stretch>
            <a:fillRect/>
          </a:stretch>
        </p:blipFill>
        <p:spPr bwMode="auto">
          <a:xfrm>
            <a:off x="6858000" y="2743200"/>
            <a:ext cx="2094379"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1400" i="1" dirty="0" smtClean="0">
                <a:solidFill>
                  <a:schemeClr val="accent1">
                    <a:lumMod val="10000"/>
                  </a:schemeClr>
                </a:solidFill>
              </a:rPr>
              <a:t>Justinian as World conqueror (</a:t>
            </a:r>
            <a:r>
              <a:rPr lang="en-US" sz="1400" i="1" dirty="0" err="1" smtClean="0">
                <a:solidFill>
                  <a:schemeClr val="accent1">
                    <a:lumMod val="10000"/>
                  </a:schemeClr>
                </a:solidFill>
              </a:rPr>
              <a:t>Barberini</a:t>
            </a:r>
            <a:r>
              <a:rPr lang="en-US" sz="1400" i="1" dirty="0" smtClean="0">
                <a:solidFill>
                  <a:schemeClr val="accent1">
                    <a:lumMod val="10000"/>
                  </a:schemeClr>
                </a:solidFill>
              </a:rPr>
              <a:t> Ivory)</a:t>
            </a:r>
            <a:br>
              <a:rPr lang="en-US" sz="1400" i="1" dirty="0" smtClean="0">
                <a:solidFill>
                  <a:schemeClr val="accent1">
                    <a:lumMod val="10000"/>
                  </a:schemeClr>
                </a:solidFill>
              </a:rPr>
            </a:br>
            <a:r>
              <a:rPr lang="en-US" sz="1400" dirty="0" smtClean="0">
                <a:solidFill>
                  <a:schemeClr val="accent1">
                    <a:lumMod val="10000"/>
                  </a:schemeClr>
                </a:solidFill>
              </a:rPr>
              <a:t>Early</a:t>
            </a:r>
            <a:r>
              <a:rPr lang="en-US" sz="1400" i="1" dirty="0" smtClean="0">
                <a:solidFill>
                  <a:schemeClr val="accent1">
                    <a:lumMod val="10000"/>
                  </a:schemeClr>
                </a:solidFill>
              </a:rPr>
              <a:t> </a:t>
            </a:r>
            <a:r>
              <a:rPr lang="en-US" sz="1400" dirty="0" smtClean="0">
                <a:solidFill>
                  <a:schemeClr val="accent1">
                    <a:lumMod val="10000"/>
                  </a:schemeClr>
                </a:solidFill>
              </a:rPr>
              <a:t>Byzantine</a:t>
            </a:r>
            <a:r>
              <a:rPr lang="en-US" sz="1400" i="1" dirty="0" smtClean="0">
                <a:solidFill>
                  <a:schemeClr val="accent1">
                    <a:lumMod val="10000"/>
                  </a:schemeClr>
                </a:solidFill>
              </a:rPr>
              <a:t/>
            </a:r>
            <a:br>
              <a:rPr lang="en-US" sz="1400" i="1" dirty="0" smtClean="0">
                <a:solidFill>
                  <a:schemeClr val="accent1">
                    <a:lumMod val="10000"/>
                  </a:schemeClr>
                </a:solidFill>
              </a:rPr>
            </a:br>
            <a:r>
              <a:rPr lang="en-US" sz="1400" dirty="0" smtClean="0">
                <a:solidFill>
                  <a:schemeClr val="accent1">
                    <a:lumMod val="10000"/>
                  </a:schemeClr>
                </a:solidFill>
              </a:rPr>
              <a:t>Ivory</a:t>
            </a:r>
            <a:r>
              <a:rPr lang="en-US" sz="1400" i="1" dirty="0" smtClean="0">
                <a:solidFill>
                  <a:schemeClr val="accent1">
                    <a:lumMod val="10000"/>
                  </a:schemeClr>
                </a:solidFill>
              </a:rPr>
              <a:t/>
            </a:r>
            <a:br>
              <a:rPr lang="en-US" sz="1400" i="1" dirty="0" smtClean="0">
                <a:solidFill>
                  <a:schemeClr val="accent1">
                    <a:lumMod val="10000"/>
                  </a:schemeClr>
                </a:solidFill>
              </a:rPr>
            </a:br>
            <a:r>
              <a:rPr lang="en-US" sz="1400" i="1" dirty="0" smtClean="0">
                <a:solidFill>
                  <a:schemeClr val="accent1">
                    <a:lumMod val="10000"/>
                  </a:schemeClr>
                </a:solidFill>
              </a:rPr>
              <a:t>550 CE</a:t>
            </a:r>
            <a:endParaRPr lang="en-US" sz="1400" i="1" dirty="0">
              <a:solidFill>
                <a:schemeClr val="accent1">
                  <a:lumMod val="10000"/>
                </a:schemeClr>
              </a:solidFill>
            </a:endParaRPr>
          </a:p>
        </p:txBody>
      </p:sp>
      <p:sp>
        <p:nvSpPr>
          <p:cNvPr id="7" name="Text Placeholder 6"/>
          <p:cNvSpPr>
            <a:spLocks noGrp="1"/>
          </p:cNvSpPr>
          <p:nvPr>
            <p:ph type="body" idx="2"/>
          </p:nvPr>
        </p:nvSpPr>
        <p:spPr/>
        <p:style>
          <a:lnRef idx="1">
            <a:schemeClr val="accent6"/>
          </a:lnRef>
          <a:fillRef idx="2">
            <a:schemeClr val="accent6"/>
          </a:fillRef>
          <a:effectRef idx="1">
            <a:schemeClr val="accent6"/>
          </a:effectRef>
          <a:fontRef idx="minor">
            <a:schemeClr val="dk1"/>
          </a:fontRef>
        </p:style>
        <p:txBody>
          <a:bodyPr>
            <a:normAutofit fontScale="92500"/>
          </a:bodyPr>
          <a:lstStyle/>
          <a:p>
            <a:r>
              <a:rPr lang="en-US" dirty="0" smtClean="0">
                <a:solidFill>
                  <a:schemeClr val="accent1">
                    <a:lumMod val="10000"/>
                  </a:schemeClr>
                </a:solidFill>
              </a:rPr>
              <a:t>-Depiction of Emperor Justinian as a conqueror over barbarians</a:t>
            </a:r>
          </a:p>
          <a:p>
            <a:r>
              <a:rPr lang="en-US" dirty="0" smtClean="0">
                <a:solidFill>
                  <a:schemeClr val="accent1">
                    <a:lumMod val="10000"/>
                  </a:schemeClr>
                </a:solidFill>
              </a:rPr>
              <a:t>-Important transitional piece from Classical into Orthodox Christian</a:t>
            </a:r>
          </a:p>
          <a:p>
            <a:r>
              <a:rPr lang="en-US" dirty="0" smtClean="0">
                <a:solidFill>
                  <a:schemeClr val="accent1">
                    <a:lumMod val="10000"/>
                  </a:schemeClr>
                </a:solidFill>
              </a:rPr>
              <a:t>-The figures are twisting and moving, making reference to Classical art. </a:t>
            </a:r>
          </a:p>
          <a:p>
            <a:r>
              <a:rPr lang="en-US" dirty="0" smtClean="0">
                <a:solidFill>
                  <a:schemeClr val="accent1">
                    <a:lumMod val="10000"/>
                  </a:schemeClr>
                </a:solidFill>
              </a:rPr>
              <a:t>-He is being blessed by a youthful Christ who is the center figure in the panel above Justinian. This is giving Justinian the divine right of authority to rule the empire.</a:t>
            </a:r>
          </a:p>
          <a:p>
            <a:r>
              <a:rPr lang="en-US" dirty="0" smtClean="0">
                <a:solidFill>
                  <a:schemeClr val="accent1">
                    <a:lumMod val="10000"/>
                  </a:schemeClr>
                </a:solidFill>
              </a:rPr>
              <a:t>-Pagan throw backs- winged victory crowning him, the </a:t>
            </a:r>
            <a:r>
              <a:rPr lang="en-US" dirty="0" smtClean="0">
                <a:solidFill>
                  <a:schemeClr val="accent1">
                    <a:lumMod val="10000"/>
                  </a:schemeClr>
                </a:solidFill>
              </a:rPr>
              <a:t>figure below Justinian is the personification of the bountiful </a:t>
            </a:r>
            <a:r>
              <a:rPr lang="en-US" dirty="0" smtClean="0">
                <a:solidFill>
                  <a:schemeClr val="accent1">
                    <a:lumMod val="10000"/>
                  </a:schemeClr>
                </a:solidFill>
              </a:rPr>
              <a:t>earth</a:t>
            </a:r>
            <a:endParaRPr lang="en-US" dirty="0" smtClean="0">
              <a:solidFill>
                <a:schemeClr val="accent1">
                  <a:lumMod val="10000"/>
                </a:schemeClr>
              </a:solidFill>
            </a:endParaRPr>
          </a:p>
          <a:p>
            <a:r>
              <a:rPr lang="en-US" dirty="0" smtClean="0">
                <a:solidFill>
                  <a:schemeClr val="accent1">
                    <a:lumMod val="10000"/>
                  </a:schemeClr>
                </a:solidFill>
              </a:rPr>
              <a:t>-barbarians at the bottom of the panel seek to give tribute and gain clemency </a:t>
            </a:r>
          </a:p>
          <a:p>
            <a:r>
              <a:rPr lang="en-US" dirty="0" smtClean="0">
                <a:solidFill>
                  <a:schemeClr val="accent1">
                    <a:lumMod val="10000"/>
                  </a:schemeClr>
                </a:solidFill>
              </a:rPr>
              <a:t>-Start to see a movement away from naturalism and correct proportion</a:t>
            </a:r>
          </a:p>
          <a:p>
            <a:r>
              <a:rPr lang="en-US" dirty="0" smtClean="0">
                <a:solidFill>
                  <a:schemeClr val="accent1">
                    <a:lumMod val="10000"/>
                  </a:schemeClr>
                </a:solidFill>
              </a:rPr>
              <a:t>-Announces a </a:t>
            </a:r>
            <a:r>
              <a:rPr lang="en-US" dirty="0" smtClean="0">
                <a:solidFill>
                  <a:srgbClr val="FF0000"/>
                </a:solidFill>
              </a:rPr>
              <a:t>theocratic</a:t>
            </a:r>
            <a:r>
              <a:rPr lang="en-US" dirty="0" smtClean="0">
                <a:solidFill>
                  <a:schemeClr val="accent1">
                    <a:lumMod val="10000"/>
                  </a:schemeClr>
                </a:solidFill>
              </a:rPr>
              <a:t> state!</a:t>
            </a:r>
            <a:endParaRPr lang="en-US" dirty="0">
              <a:solidFill>
                <a:schemeClr val="accent1">
                  <a:lumMod val="10000"/>
                </a:schemeClr>
              </a:solidFill>
            </a:endParaRPr>
          </a:p>
        </p:txBody>
      </p:sp>
      <p:sp>
        <p:nvSpPr>
          <p:cNvPr id="6" name="Content Placeholder 5"/>
          <p:cNvSpPr>
            <a:spLocks noGrp="1"/>
          </p:cNvSpPr>
          <p:nvPr>
            <p:ph sz="half" idx="1"/>
          </p:nvPr>
        </p:nvSpPr>
        <p:spPr/>
        <p:txBody>
          <a:bodyPr/>
          <a:lstStyle/>
          <a:p>
            <a:endParaRPr lang="en-US"/>
          </a:p>
        </p:txBody>
      </p:sp>
      <p:pic>
        <p:nvPicPr>
          <p:cNvPr id="7172" name="Picture 7" descr="File:Diptych Barberini Louvre OA9063 whole.jpg">
            <a:hlinkClick r:id="rId3"/>
          </p:cNvPr>
          <p:cNvPicPr>
            <a:picLocks noChangeAspect="1" noChangeArrowheads="1"/>
          </p:cNvPicPr>
          <p:nvPr/>
        </p:nvPicPr>
        <p:blipFill>
          <a:blip r:embed="rId4" cstate="print"/>
          <a:srcRect/>
          <a:stretch>
            <a:fillRect/>
          </a:stretch>
        </p:blipFill>
        <p:spPr bwMode="auto">
          <a:xfrm>
            <a:off x="3788050" y="228601"/>
            <a:ext cx="4974949" cy="6019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linds(horizontal)">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blinds(horizontal)">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smtClean="0"/>
          </a:p>
        </p:txBody>
      </p:sp>
      <p:sp>
        <p:nvSpPr>
          <p:cNvPr id="8195" name="Content Placeholder 2"/>
          <p:cNvSpPr>
            <a:spLocks noGrp="1"/>
          </p:cNvSpPr>
          <p:nvPr>
            <p:ph idx="1"/>
          </p:nvPr>
        </p:nvSpPr>
        <p:spPr/>
        <p:txBody>
          <a:bodyPr/>
          <a:lstStyle/>
          <a:p>
            <a:endParaRPr lang="en-US" smtClean="0"/>
          </a:p>
        </p:txBody>
      </p:sp>
      <p:pic>
        <p:nvPicPr>
          <p:cNvPr id="8196" name="Picture 2" descr="File:Diptych Barberini Louvre OA3850.JPG">
            <a:hlinkClick r:id="rId2"/>
          </p:cNvPr>
          <p:cNvPicPr>
            <a:picLocks noChangeAspect="1" noChangeArrowheads="1"/>
          </p:cNvPicPr>
          <p:nvPr/>
        </p:nvPicPr>
        <p:blipFill>
          <a:blip r:embed="rId3" cstate="print"/>
          <a:srcRect/>
          <a:stretch>
            <a:fillRect/>
          </a:stretch>
        </p:blipFill>
        <p:spPr bwMode="auto">
          <a:xfrm>
            <a:off x="2209800" y="0"/>
            <a:ext cx="5334000" cy="6897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byzantine">
      <a:dk1>
        <a:sysClr val="windowText" lastClr="000000"/>
      </a:dk1>
      <a:lt1>
        <a:sysClr val="window" lastClr="FFFFFF"/>
      </a:lt1>
      <a:dk2>
        <a:srgbClr val="CEB966"/>
      </a:dk2>
      <a:lt2>
        <a:srgbClr val="CEB966"/>
      </a:lt2>
      <a:accent1>
        <a:srgbClr val="EBE3C1"/>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263</TotalTime>
  <Words>1849</Words>
  <Application>Microsoft Office PowerPoint</Application>
  <PresentationFormat>On-screen Show (4:3)</PresentationFormat>
  <Paragraphs>238</Paragraphs>
  <Slides>54</Slides>
  <Notes>12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Apex</vt:lpstr>
      <vt:lpstr>Byzantine Art Lecture</vt:lpstr>
      <vt:lpstr>Byzantine Art Chapter 12</vt:lpstr>
      <vt:lpstr>Wait… Who were these guys?</vt:lpstr>
      <vt:lpstr>Early Christianity</vt:lpstr>
      <vt:lpstr>Constantinople </vt:lpstr>
      <vt:lpstr>Important dates</vt:lpstr>
      <vt:lpstr>Justinian-  Emperor of East Roman Empire 527 -565 CE</vt:lpstr>
      <vt:lpstr>Justinian as World conqueror (Barberini Ivory) Early Byzantine Ivory 550 CE</vt:lpstr>
      <vt:lpstr>Slide 9</vt:lpstr>
      <vt:lpstr>  St Michael the Archangel  Early Byzantine  c. 500 CE</vt:lpstr>
      <vt:lpstr>Slide 11</vt:lpstr>
      <vt:lpstr>San Vitale  Early Byzantine Ravenna, Italy 526-547</vt:lpstr>
      <vt:lpstr>Apse of San Vitale </vt:lpstr>
      <vt:lpstr>Slide 14</vt:lpstr>
      <vt:lpstr>Justinian, Bishop Maximianus, and Attendants San Vitale Early Byzantine  c. 550 CE</vt:lpstr>
      <vt:lpstr>Slide 16</vt:lpstr>
      <vt:lpstr>Theodora and Attendants San Vitale Early Byzantine  c. 550 CE</vt:lpstr>
      <vt:lpstr>Slide 18</vt:lpstr>
      <vt:lpstr> Hagia Sophia  Anthemius of Tralles and Isidorius of Miletus  Istanbul,Turkey Early Byzantine c. 500 CE</vt:lpstr>
      <vt:lpstr>Slide 20</vt:lpstr>
      <vt:lpstr>pendentive and squinch </vt:lpstr>
      <vt:lpstr>Slide 22</vt:lpstr>
      <vt:lpstr>Slide 23</vt:lpstr>
      <vt:lpstr>Slide 24</vt:lpstr>
      <vt:lpstr>Slide 25</vt:lpstr>
      <vt:lpstr>Slide 26</vt:lpstr>
      <vt:lpstr>Early Byzantine</vt:lpstr>
      <vt:lpstr>Icons</vt:lpstr>
      <vt:lpstr>How an icon is painted</vt:lpstr>
      <vt:lpstr>Iconoclasm and the Iconoclasts</vt:lpstr>
      <vt:lpstr>Virgin (Theotokos) and Child Enthroned Middle Byzantine Hagia Sophia, Istanbul, Turkey 867</vt:lpstr>
      <vt:lpstr>Monestary  at Housios Loukas Middle Byzantine Greece 900</vt:lpstr>
      <vt:lpstr>Slide 33</vt:lpstr>
      <vt:lpstr>Slide 34</vt:lpstr>
      <vt:lpstr>Slide 35</vt:lpstr>
      <vt:lpstr>Slide 36</vt:lpstr>
      <vt:lpstr>Slide 37</vt:lpstr>
      <vt:lpstr>Slide 38</vt:lpstr>
      <vt:lpstr>Pantocrator Middle Byzantine Monreale, Italy 1200 </vt:lpstr>
      <vt:lpstr>Saint Mark’s Cathedral Middle Byzantine Venice Italy 1050 </vt:lpstr>
      <vt:lpstr>Slide 41</vt:lpstr>
      <vt:lpstr>Slide 42</vt:lpstr>
      <vt:lpstr>Slide 43</vt:lpstr>
      <vt:lpstr> Christ enthroned w/ Saints or Harbaville Triptych  Byzantine  c., 950</vt:lpstr>
      <vt:lpstr>Middle/late Byzantine</vt:lpstr>
      <vt:lpstr>Slide 46</vt:lpstr>
      <vt:lpstr>St. Basil’s Cathedral  Barma and Postnik  Late Byzantine Moscow, Russia 1550</vt:lpstr>
      <vt:lpstr>Slide 48</vt:lpstr>
      <vt:lpstr>Slide 49</vt:lpstr>
      <vt:lpstr>Vladimir Virgin Late Byzantine  Moscow Russia 1100 CE</vt:lpstr>
      <vt:lpstr>Christ as Savior of Souls Macedonia Late Byzantine 1300 CE</vt:lpstr>
      <vt:lpstr>Three Angels (Old Testament Trinity) Andrei Rublyev,  Moscow, Russia Late Byzantine 1410</vt:lpstr>
      <vt:lpstr>Late Byzantine</vt:lpstr>
      <vt:lpstr>Themes to know About Byzantine Art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Byzantine Art Lecture</dc:title>
  <dc:creator>New Michelle</dc:creator>
  <cp:lastModifiedBy>New Michelle</cp:lastModifiedBy>
  <cp:revision>36</cp:revision>
  <dcterms:created xsi:type="dcterms:W3CDTF">2012-10-17T02:10:38Z</dcterms:created>
  <dcterms:modified xsi:type="dcterms:W3CDTF">2012-10-17T06:34:38Z</dcterms:modified>
</cp:coreProperties>
</file>